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1.jpg" ContentType="image/pn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58" r:id="rId4"/>
    <p:sldId id="260" r:id="rId5"/>
    <p:sldId id="271" r:id="rId6"/>
    <p:sldId id="270" r:id="rId7"/>
    <p:sldId id="269" r:id="rId8"/>
    <p:sldId id="272" r:id="rId9"/>
    <p:sldId id="273" r:id="rId10"/>
    <p:sldId id="259" r:id="rId11"/>
    <p:sldId id="274" r:id="rId12"/>
    <p:sldId id="275" r:id="rId13"/>
    <p:sldId id="310" r:id="rId14"/>
    <p:sldId id="311" r:id="rId15"/>
    <p:sldId id="312" r:id="rId16"/>
    <p:sldId id="276" r:id="rId17"/>
    <p:sldId id="277" r:id="rId18"/>
    <p:sldId id="278" r:id="rId19"/>
    <p:sldId id="279" r:id="rId20"/>
    <p:sldId id="280" r:id="rId21"/>
    <p:sldId id="281" r:id="rId22"/>
    <p:sldId id="282" r:id="rId23"/>
    <p:sldId id="283" r:id="rId24"/>
    <p:sldId id="286" r:id="rId25"/>
    <p:sldId id="287" r:id="rId26"/>
    <p:sldId id="288" r:id="rId27"/>
    <p:sldId id="267" r:id="rId28"/>
    <p:sldId id="313" r:id="rId29"/>
    <p:sldId id="314" r:id="rId30"/>
    <p:sldId id="315" r:id="rId31"/>
    <p:sldId id="316" r:id="rId32"/>
    <p:sldId id="317" r:id="rId33"/>
    <p:sldId id="289" r:id="rId34"/>
    <p:sldId id="285" r:id="rId35"/>
    <p:sldId id="309" r:id="rId3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663300"/>
    <a:srgbClr val="0099CC"/>
    <a:srgbClr val="FF3399"/>
    <a:srgbClr val="D60093"/>
    <a:srgbClr val="660033"/>
    <a:srgbClr val="FF9900"/>
    <a:srgbClr val="606076"/>
    <a:srgbClr val="66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7" autoAdjust="0"/>
    <p:restoredTop sz="94660"/>
  </p:normalViewPr>
  <p:slideViewPr>
    <p:cSldViewPr snapToGrid="0">
      <p:cViewPr varScale="1">
        <p:scale>
          <a:sx n="74" d="100"/>
          <a:sy n="74" d="100"/>
        </p:scale>
        <p:origin x="392" y="176"/>
      </p:cViewPr>
      <p:guideLst/>
    </p:cSldViewPr>
  </p:slideViewPr>
  <p:notesTextViewPr>
    <p:cViewPr>
      <p:scale>
        <a:sx n="3" d="2"/>
        <a:sy n="3" d="2"/>
      </p:scale>
      <p:origin x="0" y="0"/>
    </p:cViewPr>
  </p:notesTextViewPr>
  <p:sorterViewPr>
    <p:cViewPr>
      <p:scale>
        <a:sx n="100" d="100"/>
        <a:sy n="100" d="100"/>
      </p:scale>
      <p:origin x="0" y="-243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 Id="rId4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3A4363-3B6D-43F8-A68B-0E472E8BE9CC}"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DBEB-1458-4644-81EB-360E7F5DF12A}" type="slidenum">
              <a:rPr lang="en-US" smtClean="0"/>
              <a:t>‹#›</a:t>
            </a:fld>
            <a:endParaRPr lang="en-US"/>
          </a:p>
        </p:txBody>
      </p:sp>
    </p:spTree>
    <p:extLst>
      <p:ext uri="{BB962C8B-B14F-4D97-AF65-F5344CB8AC3E}">
        <p14:creationId xmlns:p14="http://schemas.microsoft.com/office/powerpoint/2010/main" val="17498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A4363-3B6D-43F8-A68B-0E472E8BE9CC}"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DBEB-1458-4644-81EB-360E7F5DF12A}" type="slidenum">
              <a:rPr lang="en-US" smtClean="0"/>
              <a:t>‹#›</a:t>
            </a:fld>
            <a:endParaRPr lang="en-US"/>
          </a:p>
        </p:txBody>
      </p:sp>
    </p:spTree>
    <p:extLst>
      <p:ext uri="{BB962C8B-B14F-4D97-AF65-F5344CB8AC3E}">
        <p14:creationId xmlns:p14="http://schemas.microsoft.com/office/powerpoint/2010/main" val="332652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A4363-3B6D-43F8-A68B-0E472E8BE9CC}"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DBEB-1458-4644-81EB-360E7F5DF12A}" type="slidenum">
              <a:rPr lang="en-US" smtClean="0"/>
              <a:t>‹#›</a:t>
            </a:fld>
            <a:endParaRPr lang="en-US"/>
          </a:p>
        </p:txBody>
      </p:sp>
    </p:spTree>
    <p:extLst>
      <p:ext uri="{BB962C8B-B14F-4D97-AF65-F5344CB8AC3E}">
        <p14:creationId xmlns:p14="http://schemas.microsoft.com/office/powerpoint/2010/main" val="257636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A4363-3B6D-43F8-A68B-0E472E8BE9CC}"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DBEB-1458-4644-81EB-360E7F5DF12A}" type="slidenum">
              <a:rPr lang="en-US" smtClean="0"/>
              <a:t>‹#›</a:t>
            </a:fld>
            <a:endParaRPr lang="en-US"/>
          </a:p>
        </p:txBody>
      </p:sp>
    </p:spTree>
    <p:extLst>
      <p:ext uri="{BB962C8B-B14F-4D97-AF65-F5344CB8AC3E}">
        <p14:creationId xmlns:p14="http://schemas.microsoft.com/office/powerpoint/2010/main" val="375249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3A4363-3B6D-43F8-A68B-0E472E8BE9CC}"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DBEB-1458-4644-81EB-360E7F5DF12A}" type="slidenum">
              <a:rPr lang="en-US" smtClean="0"/>
              <a:t>‹#›</a:t>
            </a:fld>
            <a:endParaRPr lang="en-US"/>
          </a:p>
        </p:txBody>
      </p:sp>
    </p:spTree>
    <p:extLst>
      <p:ext uri="{BB962C8B-B14F-4D97-AF65-F5344CB8AC3E}">
        <p14:creationId xmlns:p14="http://schemas.microsoft.com/office/powerpoint/2010/main" val="344312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3A4363-3B6D-43F8-A68B-0E472E8BE9CC}" type="datetimeFigureOut">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3DBEB-1458-4644-81EB-360E7F5DF12A}" type="slidenum">
              <a:rPr lang="en-US" smtClean="0"/>
              <a:t>‹#›</a:t>
            </a:fld>
            <a:endParaRPr lang="en-US"/>
          </a:p>
        </p:txBody>
      </p:sp>
    </p:spTree>
    <p:extLst>
      <p:ext uri="{BB962C8B-B14F-4D97-AF65-F5344CB8AC3E}">
        <p14:creationId xmlns:p14="http://schemas.microsoft.com/office/powerpoint/2010/main" val="75311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3A4363-3B6D-43F8-A68B-0E472E8BE9CC}" type="datetimeFigureOut">
              <a:rPr lang="en-US" smtClean="0"/>
              <a:t>10/23/17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3DBEB-1458-4644-81EB-360E7F5DF12A}" type="slidenum">
              <a:rPr lang="en-US" smtClean="0"/>
              <a:t>‹#›</a:t>
            </a:fld>
            <a:endParaRPr lang="en-US"/>
          </a:p>
        </p:txBody>
      </p:sp>
    </p:spTree>
    <p:extLst>
      <p:ext uri="{BB962C8B-B14F-4D97-AF65-F5344CB8AC3E}">
        <p14:creationId xmlns:p14="http://schemas.microsoft.com/office/powerpoint/2010/main" val="214219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3A4363-3B6D-43F8-A68B-0E472E8BE9CC}" type="datetimeFigureOut">
              <a:rPr lang="en-US" smtClean="0"/>
              <a:t>10/23/17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3DBEB-1458-4644-81EB-360E7F5DF12A}" type="slidenum">
              <a:rPr lang="en-US" smtClean="0"/>
              <a:t>‹#›</a:t>
            </a:fld>
            <a:endParaRPr lang="en-US"/>
          </a:p>
        </p:txBody>
      </p:sp>
    </p:spTree>
    <p:extLst>
      <p:ext uri="{BB962C8B-B14F-4D97-AF65-F5344CB8AC3E}">
        <p14:creationId xmlns:p14="http://schemas.microsoft.com/office/powerpoint/2010/main" val="148970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A4363-3B6D-43F8-A68B-0E472E8BE9CC}" type="datetimeFigureOut">
              <a:rPr lang="en-US" smtClean="0"/>
              <a:t>10/23/17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3DBEB-1458-4644-81EB-360E7F5DF12A}" type="slidenum">
              <a:rPr lang="en-US" smtClean="0"/>
              <a:t>‹#›</a:t>
            </a:fld>
            <a:endParaRPr lang="en-US"/>
          </a:p>
        </p:txBody>
      </p:sp>
    </p:spTree>
    <p:extLst>
      <p:ext uri="{BB962C8B-B14F-4D97-AF65-F5344CB8AC3E}">
        <p14:creationId xmlns:p14="http://schemas.microsoft.com/office/powerpoint/2010/main" val="38755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A3A4363-3B6D-43F8-A68B-0E472E8BE9CC}" type="datetimeFigureOut">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3DBEB-1458-4644-81EB-360E7F5DF12A}" type="slidenum">
              <a:rPr lang="en-US" smtClean="0"/>
              <a:t>‹#›</a:t>
            </a:fld>
            <a:endParaRPr lang="en-US"/>
          </a:p>
        </p:txBody>
      </p:sp>
    </p:spTree>
    <p:extLst>
      <p:ext uri="{BB962C8B-B14F-4D97-AF65-F5344CB8AC3E}">
        <p14:creationId xmlns:p14="http://schemas.microsoft.com/office/powerpoint/2010/main" val="347232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A3A4363-3B6D-43F8-A68B-0E472E8BE9CC}" type="datetimeFigureOut">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3DBEB-1458-4644-81EB-360E7F5DF12A}" type="slidenum">
              <a:rPr lang="en-US" smtClean="0"/>
              <a:t>‹#›</a:t>
            </a:fld>
            <a:endParaRPr lang="en-US"/>
          </a:p>
        </p:txBody>
      </p:sp>
    </p:spTree>
    <p:extLst>
      <p:ext uri="{BB962C8B-B14F-4D97-AF65-F5344CB8AC3E}">
        <p14:creationId xmlns:p14="http://schemas.microsoft.com/office/powerpoint/2010/main" val="18584581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3A3A4363-3B6D-43F8-A68B-0E472E8BE9CC}" type="datetimeFigureOut">
              <a:rPr lang="en-US" smtClean="0"/>
              <a:t>10/23/17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1143DBEB-1458-4644-81EB-360E7F5DF12A}" type="slidenum">
              <a:rPr lang="en-US" smtClean="0"/>
              <a:t>‹#›</a:t>
            </a:fld>
            <a:endParaRPr lang="en-US"/>
          </a:p>
        </p:txBody>
      </p:sp>
    </p:spTree>
    <p:extLst>
      <p:ext uri="{BB962C8B-B14F-4D97-AF65-F5344CB8AC3E}">
        <p14:creationId xmlns:p14="http://schemas.microsoft.com/office/powerpoint/2010/main" val="3036793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goo.gl/H54cE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1" Type="http://schemas.openxmlformats.org/officeDocument/2006/relationships/slideLayout" Target="../slideLayouts/slideLayout7.xml"/><Relationship Id="rId2" Type="http://schemas.openxmlformats.org/officeDocument/2006/relationships/hyperlink" Target="https://goo.gl/zCZqL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3FA1109-5E99-49A1-8DBD-572DF096F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379" y="0"/>
            <a:ext cx="6047921" cy="3783980"/>
          </a:xfrm>
          <a:prstGeom prst="rect">
            <a:avLst/>
          </a:prstGeom>
        </p:spPr>
      </p:pic>
      <p:sp>
        <p:nvSpPr>
          <p:cNvPr id="2" name="TextBox 1">
            <a:extLst>
              <a:ext uri="{FF2B5EF4-FFF2-40B4-BE49-F238E27FC236}">
                <a16:creationId xmlns="" xmlns:a16="http://schemas.microsoft.com/office/drawing/2014/main" id="{7E97D1B8-6937-43AD-A23F-79E894467B4E}"/>
              </a:ext>
            </a:extLst>
          </p:cNvPr>
          <p:cNvSpPr txBox="1"/>
          <p:nvPr/>
        </p:nvSpPr>
        <p:spPr>
          <a:xfrm>
            <a:off x="2312018" y="3966337"/>
            <a:ext cx="4724642" cy="646331"/>
          </a:xfrm>
          <a:prstGeom prst="rect">
            <a:avLst/>
          </a:prstGeom>
          <a:solidFill>
            <a:srgbClr val="FF9900"/>
          </a:solidFill>
        </p:spPr>
        <p:txBody>
          <a:bodyPr wrap="square" rtlCol="0">
            <a:spAutoFit/>
          </a:bodyPr>
          <a:lstStyle/>
          <a:p>
            <a:pPr algn="ctr"/>
            <a:r>
              <a:rPr lang="en-US" dirty="0"/>
              <a:t>Generation Z - A Look at their Technology and Media Habits and Implementing Best Practices</a:t>
            </a:r>
            <a:endParaRPr lang="en-US" sz="1600" b="1" dirty="0"/>
          </a:p>
        </p:txBody>
      </p:sp>
      <p:sp>
        <p:nvSpPr>
          <p:cNvPr id="3" name="TextBox 2">
            <a:extLst>
              <a:ext uri="{FF2B5EF4-FFF2-40B4-BE49-F238E27FC236}">
                <a16:creationId xmlns="" xmlns:a16="http://schemas.microsoft.com/office/drawing/2014/main" id="{074FF77E-5CCC-4A9F-A9FA-1FAFC1A198F6}"/>
              </a:ext>
            </a:extLst>
          </p:cNvPr>
          <p:cNvSpPr txBox="1"/>
          <p:nvPr/>
        </p:nvSpPr>
        <p:spPr>
          <a:xfrm>
            <a:off x="3382200" y="4795025"/>
            <a:ext cx="2492221" cy="461665"/>
          </a:xfrm>
          <a:prstGeom prst="rect">
            <a:avLst/>
          </a:prstGeom>
          <a:solidFill>
            <a:schemeClr val="tx1">
              <a:lumMod val="75000"/>
              <a:lumOff val="25000"/>
            </a:schemeClr>
          </a:solidFill>
        </p:spPr>
        <p:txBody>
          <a:bodyPr wrap="none" rtlCol="0">
            <a:spAutoFit/>
          </a:bodyPr>
          <a:lstStyle/>
          <a:p>
            <a:r>
              <a:rPr lang="en-US" sz="1200" b="1" dirty="0">
                <a:solidFill>
                  <a:schemeClr val="bg1"/>
                </a:solidFill>
              </a:rPr>
              <a:t>Michael England, M.A., M.Ed., </a:t>
            </a:r>
            <a:r>
              <a:rPr lang="en-US" sz="1200" b="1" dirty="0" err="1">
                <a:solidFill>
                  <a:schemeClr val="bg1"/>
                </a:solidFill>
              </a:rPr>
              <a:t>Ed.D</a:t>
            </a:r>
            <a:r>
              <a:rPr lang="en-US" sz="1200" b="1" dirty="0">
                <a:solidFill>
                  <a:schemeClr val="bg1"/>
                </a:solidFill>
              </a:rPr>
              <a:t>.</a:t>
            </a:r>
          </a:p>
          <a:p>
            <a:r>
              <a:rPr lang="en-US" sz="1200" b="1" dirty="0">
                <a:solidFill>
                  <a:schemeClr val="bg1"/>
                </a:solidFill>
              </a:rPr>
              <a:t>Southwestern Adventist University</a:t>
            </a:r>
          </a:p>
        </p:txBody>
      </p:sp>
    </p:spTree>
    <p:extLst>
      <p:ext uri="{BB962C8B-B14F-4D97-AF65-F5344CB8AC3E}">
        <p14:creationId xmlns:p14="http://schemas.microsoft.com/office/powerpoint/2010/main" val="220606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7A774DE-F78D-4258-AEB7-76D549BEC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908" y="420610"/>
            <a:ext cx="6096000" cy="2390775"/>
          </a:xfrm>
          <a:prstGeom prst="rect">
            <a:avLst/>
          </a:prstGeom>
        </p:spPr>
      </p:pic>
      <p:pic>
        <p:nvPicPr>
          <p:cNvPr id="5" name="Picture 4">
            <a:extLst>
              <a:ext uri="{FF2B5EF4-FFF2-40B4-BE49-F238E27FC236}">
                <a16:creationId xmlns="" xmlns:a16="http://schemas.microsoft.com/office/drawing/2014/main" id="{3BA16297-FAED-48A9-9245-57E9D2A48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037" y="3056186"/>
            <a:ext cx="4433952" cy="2170017"/>
          </a:xfrm>
          <a:prstGeom prst="rect">
            <a:avLst/>
          </a:prstGeom>
          <a:effectLst>
            <a:softEdge rad="63500"/>
          </a:effectLst>
        </p:spPr>
      </p:pic>
    </p:spTree>
    <p:extLst>
      <p:ext uri="{BB962C8B-B14F-4D97-AF65-F5344CB8AC3E}">
        <p14:creationId xmlns:p14="http://schemas.microsoft.com/office/powerpoint/2010/main" val="391991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43BCEC5-C6AF-4AE8-B518-F882CCD88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34" y="928598"/>
            <a:ext cx="2697648" cy="3413351"/>
          </a:xfrm>
          <a:prstGeom prst="rect">
            <a:avLst/>
          </a:prstGeom>
          <a:effectLst>
            <a:softEdge rad="127000"/>
          </a:effectLst>
        </p:spPr>
      </p:pic>
      <p:sp>
        <p:nvSpPr>
          <p:cNvPr id="3" name="TextBox 2">
            <a:extLst>
              <a:ext uri="{FF2B5EF4-FFF2-40B4-BE49-F238E27FC236}">
                <a16:creationId xmlns="" xmlns:a16="http://schemas.microsoft.com/office/drawing/2014/main" id="{978DFC66-0BE2-4AF5-8B9A-427C24C3F535}"/>
              </a:ext>
            </a:extLst>
          </p:cNvPr>
          <p:cNvSpPr txBox="1"/>
          <p:nvPr/>
        </p:nvSpPr>
        <p:spPr>
          <a:xfrm>
            <a:off x="3278458" y="2635273"/>
            <a:ext cx="5486401" cy="1754326"/>
          </a:xfrm>
          <a:prstGeom prst="rect">
            <a:avLst/>
          </a:prstGeom>
          <a:noFill/>
        </p:spPr>
        <p:txBody>
          <a:bodyPr wrap="square" rtlCol="0">
            <a:spAutoFit/>
          </a:bodyPr>
          <a:lstStyle/>
          <a:p>
            <a:r>
              <a:rPr lang="en-US" b="1" dirty="0"/>
              <a:t>The internet is </a:t>
            </a:r>
            <a:r>
              <a:rPr lang="en-US" b="1" u="sng" dirty="0"/>
              <a:t>rewiring our brains</a:t>
            </a:r>
            <a:r>
              <a:rPr lang="en-US" b="1" dirty="0"/>
              <a:t>, making us think more superficially at the expense of deep reading and analysis. With such heavy use of internet media already, are children's brains more vulnerable to these pressures, or will Generation Z deal more intuitively with these demands?</a:t>
            </a:r>
          </a:p>
        </p:txBody>
      </p:sp>
      <p:sp>
        <p:nvSpPr>
          <p:cNvPr id="4" name="TextBox 3">
            <a:extLst>
              <a:ext uri="{FF2B5EF4-FFF2-40B4-BE49-F238E27FC236}">
                <a16:creationId xmlns="" xmlns:a16="http://schemas.microsoft.com/office/drawing/2014/main" id="{6224D8D4-F89F-4717-89D5-5CB52B6F6FE2}"/>
              </a:ext>
            </a:extLst>
          </p:cNvPr>
          <p:cNvSpPr txBox="1"/>
          <p:nvPr/>
        </p:nvSpPr>
        <p:spPr>
          <a:xfrm>
            <a:off x="3278458" y="832624"/>
            <a:ext cx="5367453" cy="1200329"/>
          </a:xfrm>
          <a:prstGeom prst="rect">
            <a:avLst/>
          </a:prstGeom>
          <a:noFill/>
        </p:spPr>
        <p:txBody>
          <a:bodyPr wrap="square" rtlCol="0">
            <a:spAutoFit/>
          </a:bodyPr>
          <a:lstStyle/>
          <a:p>
            <a:r>
              <a:rPr lang="en-US" b="1" dirty="0"/>
              <a:t>People are becoming accustomed to a constant stream of digital stimulation and feel bored in the absence of it. “Regardless of whether the stimulation is from the Internet, TV or a cellphone, the brain, is hijacked.”</a:t>
            </a:r>
          </a:p>
        </p:txBody>
      </p:sp>
    </p:spTree>
    <p:extLst>
      <p:ext uri="{BB962C8B-B14F-4D97-AF65-F5344CB8AC3E}">
        <p14:creationId xmlns:p14="http://schemas.microsoft.com/office/powerpoint/2010/main" val="305780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33EB623-9DF2-4F50-8819-799680797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34" y="928598"/>
            <a:ext cx="2697648" cy="3413351"/>
          </a:xfrm>
          <a:prstGeom prst="rect">
            <a:avLst/>
          </a:prstGeom>
          <a:effectLst>
            <a:softEdge rad="127000"/>
          </a:effectLst>
        </p:spPr>
      </p:pic>
      <p:sp>
        <p:nvSpPr>
          <p:cNvPr id="4" name="TextBox 3">
            <a:extLst>
              <a:ext uri="{FF2B5EF4-FFF2-40B4-BE49-F238E27FC236}">
                <a16:creationId xmlns="" xmlns:a16="http://schemas.microsoft.com/office/drawing/2014/main" id="{07F8C79F-57E7-4D0D-92E6-1B061554CEB5}"/>
              </a:ext>
            </a:extLst>
          </p:cNvPr>
          <p:cNvSpPr txBox="1"/>
          <p:nvPr/>
        </p:nvSpPr>
        <p:spPr>
          <a:xfrm>
            <a:off x="3456878" y="280784"/>
            <a:ext cx="5516137" cy="4708981"/>
          </a:xfrm>
          <a:prstGeom prst="rect">
            <a:avLst/>
          </a:prstGeom>
          <a:noFill/>
        </p:spPr>
        <p:txBody>
          <a:bodyPr wrap="square" rtlCol="0">
            <a:spAutoFit/>
          </a:bodyPr>
          <a:lstStyle/>
          <a:p>
            <a:r>
              <a:rPr lang="en-US" sz="2000" b="1" dirty="0"/>
              <a:t>Generation Z is impatient and requiring </a:t>
            </a:r>
            <a:r>
              <a:rPr lang="en-US" sz="2000" b="1" u="sng" dirty="0"/>
              <a:t>instant gratification</a:t>
            </a:r>
            <a:r>
              <a:rPr lang="en-US" sz="2000" b="1" dirty="0"/>
              <a:t>, an introverted and aloof generation, with a </a:t>
            </a:r>
            <a:r>
              <a:rPr lang="en-US" sz="2000" b="1" u="sng" dirty="0"/>
              <a:t>lower attention span</a:t>
            </a:r>
            <a:r>
              <a:rPr lang="en-US" sz="2000" b="1" dirty="0"/>
              <a:t>. </a:t>
            </a:r>
          </a:p>
          <a:p>
            <a:endParaRPr lang="en-US" sz="2000" b="1" dirty="0"/>
          </a:p>
          <a:p>
            <a:r>
              <a:rPr lang="en-US" sz="2000" b="1" dirty="0"/>
              <a:t>Such a high dependence on technology has led to some psychologists suggesting that there is evidence of ‘</a:t>
            </a:r>
            <a:r>
              <a:rPr lang="en-US" sz="2000" b="1" u="sng" dirty="0">
                <a:solidFill>
                  <a:srgbClr val="7030A0"/>
                </a:solidFill>
              </a:rPr>
              <a:t>Acquired Attention Deficit Disorder</a:t>
            </a:r>
            <a:r>
              <a:rPr lang="en-US" sz="2000" b="1" dirty="0"/>
              <a:t>.’  Dr. Edward Hallowell, Psychiatrist, former Harvard Medical School faculty member and a specialist in attention deficit disorder claims people have “...become so busy attending to so many inputs and outputs that you become increasingly </a:t>
            </a:r>
            <a:r>
              <a:rPr lang="en-US" sz="2000" b="1" u="sng" dirty="0"/>
              <a:t>distracted</a:t>
            </a:r>
            <a:r>
              <a:rPr lang="en-US" sz="2000" b="1" dirty="0"/>
              <a:t>, </a:t>
            </a:r>
            <a:r>
              <a:rPr lang="en-US" sz="2000" b="1" u="sng" dirty="0"/>
              <a:t>irritable</a:t>
            </a:r>
            <a:r>
              <a:rPr lang="en-US" sz="2000" b="1" dirty="0"/>
              <a:t>, </a:t>
            </a:r>
            <a:r>
              <a:rPr lang="en-US" sz="2000" b="1" u="sng" dirty="0"/>
              <a:t>impulsive</a:t>
            </a:r>
            <a:r>
              <a:rPr lang="en-US" sz="2000" b="1" dirty="0"/>
              <a:t>, </a:t>
            </a:r>
            <a:r>
              <a:rPr lang="en-US" sz="2000" b="1" u="sng" dirty="0"/>
              <a:t>restless</a:t>
            </a:r>
            <a:r>
              <a:rPr lang="en-US" sz="2000" b="1" dirty="0"/>
              <a:t> and, over the long term, underachieving...You live at a much more surface level.” </a:t>
            </a:r>
          </a:p>
        </p:txBody>
      </p:sp>
    </p:spTree>
    <p:extLst>
      <p:ext uri="{BB962C8B-B14F-4D97-AF65-F5344CB8AC3E}">
        <p14:creationId xmlns:p14="http://schemas.microsoft.com/office/powerpoint/2010/main" val="224325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6ACA86A-CE95-4845-8ADE-B5180E3CFEB7}"/>
              </a:ext>
            </a:extLst>
          </p:cNvPr>
          <p:cNvSpPr txBox="1"/>
          <p:nvPr/>
        </p:nvSpPr>
        <p:spPr>
          <a:xfrm>
            <a:off x="373225" y="550505"/>
            <a:ext cx="8444203" cy="3785652"/>
          </a:xfrm>
          <a:prstGeom prst="rect">
            <a:avLst/>
          </a:prstGeom>
          <a:noFill/>
          <a:ln w="57150">
            <a:solidFill>
              <a:srgbClr val="FF3399"/>
            </a:solidFill>
          </a:ln>
        </p:spPr>
        <p:txBody>
          <a:bodyPr wrap="square" rtlCol="0">
            <a:spAutoFit/>
          </a:bodyPr>
          <a:lstStyle/>
          <a:p>
            <a:pPr algn="ctr"/>
            <a:r>
              <a:rPr lang="en-US" sz="2400" dirty="0"/>
              <a:t>"If our attention span constricts to the point where we can only take information in 140-character sentences, then then that doesn't bode too well for our future," said Dr. Elias </a:t>
            </a:r>
            <a:r>
              <a:rPr lang="en-US" sz="2400" dirty="0" err="1"/>
              <a:t>Aboujaoude</a:t>
            </a:r>
            <a:r>
              <a:rPr lang="en-US" sz="2400" dirty="0"/>
              <a:t>, director of Stanford University's Impulse Control Disorders Clinic at Stanford University.  "</a:t>
            </a:r>
            <a:r>
              <a:rPr lang="en-US" sz="2400" u="sng" dirty="0"/>
              <a:t>The more we become used to just sound bites and tweets</a:t>
            </a:r>
            <a:r>
              <a:rPr lang="en-US" sz="2400" dirty="0"/>
              <a:t>," </a:t>
            </a:r>
            <a:r>
              <a:rPr lang="en-US" sz="2400" dirty="0" err="1"/>
              <a:t>Aboujaoude</a:t>
            </a:r>
            <a:r>
              <a:rPr lang="en-US" sz="2400" dirty="0"/>
              <a:t> said, “</a:t>
            </a:r>
            <a:r>
              <a:rPr lang="en-US" sz="2400" u="sng" dirty="0"/>
              <a:t>the less patient we will be with more complex, more meaningful information</a:t>
            </a:r>
            <a:r>
              <a:rPr lang="en-US" sz="2400" dirty="0"/>
              <a:t>. And I do think we might lose the ability to analyze things with any depth and nuance. Like any skill, if you don't use it, you lose it.”   </a:t>
            </a:r>
            <a:r>
              <a:rPr lang="en-US" sz="1600" u="sng" dirty="0">
                <a:hlinkClick r:id="rId2"/>
              </a:rPr>
              <a:t>https://goo.gl/H54cEi</a:t>
            </a:r>
            <a:r>
              <a:rPr lang="en-US" sz="1600" dirty="0"/>
              <a:t> </a:t>
            </a:r>
            <a:endParaRPr lang="en-US" sz="2400" dirty="0"/>
          </a:p>
        </p:txBody>
      </p:sp>
    </p:spTree>
    <p:extLst>
      <p:ext uri="{BB962C8B-B14F-4D97-AF65-F5344CB8AC3E}">
        <p14:creationId xmlns:p14="http://schemas.microsoft.com/office/powerpoint/2010/main" val="215155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F43253B-6BBF-448D-A4D1-B3ED35ED0F07}"/>
              </a:ext>
            </a:extLst>
          </p:cNvPr>
          <p:cNvSpPr txBox="1"/>
          <p:nvPr/>
        </p:nvSpPr>
        <p:spPr>
          <a:xfrm>
            <a:off x="391885" y="345232"/>
            <a:ext cx="8406881" cy="1323439"/>
          </a:xfrm>
          <a:prstGeom prst="rect">
            <a:avLst/>
          </a:prstGeom>
          <a:solidFill>
            <a:schemeClr val="tx1"/>
          </a:solidFill>
          <a:ln w="28575">
            <a:solidFill>
              <a:srgbClr val="D60093"/>
            </a:solidFill>
          </a:ln>
        </p:spPr>
        <p:txBody>
          <a:bodyPr wrap="square" rtlCol="0">
            <a:spAutoFit/>
          </a:bodyPr>
          <a:lstStyle/>
          <a:p>
            <a:r>
              <a:rPr lang="en-US" sz="2000" b="1" dirty="0">
                <a:solidFill>
                  <a:schemeClr val="bg1"/>
                </a:solidFill>
              </a:rPr>
              <a:t>One reason that ADD is on the rise is that our attention span is similar to our attention span on Facebook. Look at language. People are writing the way that they text. Anything complex that takes several paragraphs to develop is information overload at this point.</a:t>
            </a:r>
          </a:p>
        </p:txBody>
      </p:sp>
      <p:pic>
        <p:nvPicPr>
          <p:cNvPr id="4" name="Picture 3">
            <a:extLst>
              <a:ext uri="{FF2B5EF4-FFF2-40B4-BE49-F238E27FC236}">
                <a16:creationId xmlns="" xmlns:a16="http://schemas.microsoft.com/office/drawing/2014/main" id="{A43433DF-2E6A-450F-98B9-95BDF7A1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229" y="2131953"/>
            <a:ext cx="4584192" cy="2962656"/>
          </a:xfrm>
          <a:prstGeom prst="rect">
            <a:avLst/>
          </a:prstGeom>
        </p:spPr>
      </p:pic>
    </p:spTree>
    <p:extLst>
      <p:ext uri="{BB962C8B-B14F-4D97-AF65-F5344CB8AC3E}">
        <p14:creationId xmlns:p14="http://schemas.microsoft.com/office/powerpoint/2010/main" val="249912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9944DCF-15E1-4B67-B3DA-A5D120CF9B48}"/>
              </a:ext>
            </a:extLst>
          </p:cNvPr>
          <p:cNvSpPr txBox="1"/>
          <p:nvPr/>
        </p:nvSpPr>
        <p:spPr>
          <a:xfrm>
            <a:off x="410547" y="373224"/>
            <a:ext cx="4478694" cy="5016758"/>
          </a:xfrm>
          <a:prstGeom prst="rect">
            <a:avLst/>
          </a:prstGeom>
          <a:noFill/>
        </p:spPr>
        <p:txBody>
          <a:bodyPr wrap="square" rtlCol="0">
            <a:spAutoFit/>
          </a:bodyPr>
          <a:lstStyle/>
          <a:p>
            <a:r>
              <a:rPr lang="en-US" sz="2000" dirty="0"/>
              <a:t>Gen Z brains have become wired to sophisticated, complex visual imagery. Audio and kinesthetic learning is out. So is talk – or lecturing as Gen Z sees it. They’re avid gamers, they’ll spend </a:t>
            </a:r>
            <a:r>
              <a:rPr lang="en-US" sz="2000" u="sng" dirty="0">
                <a:solidFill>
                  <a:srgbClr val="FF0000"/>
                </a:solidFill>
              </a:rPr>
              <a:t>30,000 hours gaming by the age of 20</a:t>
            </a:r>
            <a:r>
              <a:rPr lang="en-US" sz="2000" dirty="0"/>
              <a:t>. They want learning to be the same—a </a:t>
            </a:r>
            <a:r>
              <a:rPr lang="en-US" sz="2000" u="sng" dirty="0"/>
              <a:t>sequence of challenges </a:t>
            </a:r>
            <a:r>
              <a:rPr lang="en-US" sz="2000" dirty="0"/>
              <a:t>with </a:t>
            </a:r>
            <a:r>
              <a:rPr lang="en-US" sz="2000" u="sng" dirty="0"/>
              <a:t>instant feedback on progress</a:t>
            </a:r>
            <a:r>
              <a:rPr lang="en-US" sz="2000" dirty="0"/>
              <a:t>, </a:t>
            </a:r>
            <a:r>
              <a:rPr lang="en-US" sz="2000" u="sng" dirty="0"/>
              <a:t>clear goals and rewards linked to them</a:t>
            </a:r>
            <a:r>
              <a:rPr lang="en-US" sz="2000" dirty="0"/>
              <a:t>. Their gaming profile is shown at the end of the challenge which displays their overall accomplishments—e-Learning profiles are what they demand. You want to engage Gen Z? </a:t>
            </a:r>
            <a:r>
              <a:rPr lang="en-US" sz="2000" u="sng" dirty="0">
                <a:solidFill>
                  <a:srgbClr val="FF0000"/>
                </a:solidFill>
              </a:rPr>
              <a:t>Turn lessons into video games!</a:t>
            </a:r>
          </a:p>
        </p:txBody>
      </p:sp>
      <p:pic>
        <p:nvPicPr>
          <p:cNvPr id="4" name="Picture 3">
            <a:extLst>
              <a:ext uri="{FF2B5EF4-FFF2-40B4-BE49-F238E27FC236}">
                <a16:creationId xmlns="" xmlns:a16="http://schemas.microsoft.com/office/drawing/2014/main" id="{76C4AF21-1B50-4994-AD93-A419B07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579" y="1467140"/>
            <a:ext cx="3848100" cy="2828925"/>
          </a:xfrm>
          <a:prstGeom prst="rect">
            <a:avLst/>
          </a:prstGeom>
          <a:effectLst>
            <a:softEdge rad="127000"/>
          </a:effectLst>
        </p:spPr>
      </p:pic>
    </p:spTree>
    <p:extLst>
      <p:ext uri="{BB962C8B-B14F-4D97-AF65-F5344CB8AC3E}">
        <p14:creationId xmlns:p14="http://schemas.microsoft.com/office/powerpoint/2010/main" val="234351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F45D836-F0CD-4E40-A129-BDCD79F518E2}"/>
              </a:ext>
            </a:extLst>
          </p:cNvPr>
          <p:cNvSpPr txBox="1"/>
          <p:nvPr/>
        </p:nvSpPr>
        <p:spPr>
          <a:xfrm>
            <a:off x="1144859" y="118947"/>
            <a:ext cx="6341327" cy="923330"/>
          </a:xfrm>
          <a:prstGeom prst="rect">
            <a:avLst/>
          </a:prstGeom>
          <a:solidFill>
            <a:schemeClr val="tx1"/>
          </a:solidFill>
        </p:spPr>
        <p:txBody>
          <a:bodyPr wrap="square" rtlCol="0">
            <a:spAutoFit/>
          </a:bodyPr>
          <a:lstStyle/>
          <a:p>
            <a:pPr algn="ctr"/>
            <a:r>
              <a:rPr lang="en-US" b="1" dirty="0">
                <a:solidFill>
                  <a:srgbClr val="FF00FF"/>
                </a:solidFill>
              </a:rPr>
              <a:t>Adobe Educate </a:t>
            </a:r>
            <a:r>
              <a:rPr lang="en-US" b="1" dirty="0">
                <a:solidFill>
                  <a:schemeClr val="bg1"/>
                </a:solidFill>
              </a:rPr>
              <a:t>asked 2,500+ Gen Z students aged 11-17, and 1,000+ Gen Z teachers to tell us how they feel about learning, creativity and the future, and here is what they found...</a:t>
            </a:r>
            <a:endParaRPr lang="en-US" dirty="0">
              <a:solidFill>
                <a:schemeClr val="bg1"/>
              </a:solidFill>
            </a:endParaRPr>
          </a:p>
        </p:txBody>
      </p:sp>
      <p:pic>
        <p:nvPicPr>
          <p:cNvPr id="4" name="Picture 3">
            <a:extLst>
              <a:ext uri="{FF2B5EF4-FFF2-40B4-BE49-F238E27FC236}">
                <a16:creationId xmlns="" xmlns:a16="http://schemas.microsoft.com/office/drawing/2014/main" id="{B2AA9B82-9A30-4E1A-AD44-4E1804613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2" y="1186210"/>
            <a:ext cx="9133778" cy="4457700"/>
          </a:xfrm>
          <a:prstGeom prst="rect">
            <a:avLst/>
          </a:prstGeom>
        </p:spPr>
      </p:pic>
    </p:spTree>
    <p:extLst>
      <p:ext uri="{BB962C8B-B14F-4D97-AF65-F5344CB8AC3E}">
        <p14:creationId xmlns:p14="http://schemas.microsoft.com/office/powerpoint/2010/main" val="417035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5B6D9CE-6E31-41ED-B08C-75AAF70F4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983253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EB95DBE-67C9-4B8C-839D-FED4883D1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134" y="0"/>
            <a:ext cx="5315145" cy="5715000"/>
          </a:xfrm>
          <a:prstGeom prst="rect">
            <a:avLst/>
          </a:prstGeom>
        </p:spPr>
      </p:pic>
    </p:spTree>
    <p:extLst>
      <p:ext uri="{BB962C8B-B14F-4D97-AF65-F5344CB8AC3E}">
        <p14:creationId xmlns:p14="http://schemas.microsoft.com/office/powerpoint/2010/main" val="3449647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2464E43-5010-407D-8D13-0888A350C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05" y="537329"/>
            <a:ext cx="7515549" cy="4670274"/>
          </a:xfrm>
          <a:prstGeom prst="rect">
            <a:avLst/>
          </a:prstGeom>
        </p:spPr>
      </p:pic>
    </p:spTree>
    <p:extLst>
      <p:ext uri="{BB962C8B-B14F-4D97-AF65-F5344CB8AC3E}">
        <p14:creationId xmlns:p14="http://schemas.microsoft.com/office/powerpoint/2010/main" val="265077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D052A3A-B5BD-4B37-8A45-623B10809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16563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446C9A7-1962-4376-9514-1448453F0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0369"/>
            <a:ext cx="9148647" cy="4098062"/>
          </a:xfrm>
          <a:prstGeom prst="rect">
            <a:avLst/>
          </a:prstGeom>
        </p:spPr>
      </p:pic>
    </p:spTree>
    <p:extLst>
      <p:ext uri="{BB962C8B-B14F-4D97-AF65-F5344CB8AC3E}">
        <p14:creationId xmlns:p14="http://schemas.microsoft.com/office/powerpoint/2010/main" val="798213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939860C-7408-421D-AF9E-2F8B47FC3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3298" cy="5715000"/>
          </a:xfrm>
          <a:prstGeom prst="rect">
            <a:avLst/>
          </a:prstGeom>
        </p:spPr>
      </p:pic>
    </p:spTree>
    <p:extLst>
      <p:ext uri="{BB962C8B-B14F-4D97-AF65-F5344CB8AC3E}">
        <p14:creationId xmlns:p14="http://schemas.microsoft.com/office/powerpoint/2010/main" val="3902239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B57322-391F-4953-A875-9BDC1D596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695"/>
            <a:ext cx="9133244" cy="3892858"/>
          </a:xfrm>
          <a:prstGeom prst="rect">
            <a:avLst/>
          </a:prstGeom>
        </p:spPr>
      </p:pic>
    </p:spTree>
    <p:extLst>
      <p:ext uri="{BB962C8B-B14F-4D97-AF65-F5344CB8AC3E}">
        <p14:creationId xmlns:p14="http://schemas.microsoft.com/office/powerpoint/2010/main" val="3613591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6C713DD-77E5-4AC8-B2BC-6152BB350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216" y="0"/>
            <a:ext cx="6795567" cy="5715000"/>
          </a:xfrm>
          <a:prstGeom prst="rect">
            <a:avLst/>
          </a:prstGeom>
        </p:spPr>
      </p:pic>
    </p:spTree>
    <p:extLst>
      <p:ext uri="{BB962C8B-B14F-4D97-AF65-F5344CB8AC3E}">
        <p14:creationId xmlns:p14="http://schemas.microsoft.com/office/powerpoint/2010/main" val="52634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E3813E-C29C-4045-88DD-182C8E497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70171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144303D-E011-42EB-8DE7-5BF5B187594E}"/>
              </a:ext>
            </a:extLst>
          </p:cNvPr>
          <p:cNvSpPr txBox="1"/>
          <p:nvPr/>
        </p:nvSpPr>
        <p:spPr>
          <a:xfrm>
            <a:off x="854926" y="1293541"/>
            <a:ext cx="3583259" cy="1569660"/>
          </a:xfrm>
          <a:prstGeom prst="rect">
            <a:avLst/>
          </a:prstGeom>
          <a:solidFill>
            <a:srgbClr val="FFFF00"/>
          </a:solidFill>
          <a:ln w="57150">
            <a:solidFill>
              <a:schemeClr val="tx1"/>
            </a:solidFill>
          </a:ln>
        </p:spPr>
        <p:txBody>
          <a:bodyPr wrap="square" rtlCol="0">
            <a:spAutoFit/>
          </a:bodyPr>
          <a:lstStyle/>
          <a:p>
            <a:pPr algn="ctr"/>
            <a:r>
              <a:rPr lang="en-US" sz="2400" b="1" dirty="0"/>
              <a:t>Old school teachers tend to not appreciate Gen Z’s digital skills or how their brains are wired.</a:t>
            </a:r>
          </a:p>
        </p:txBody>
      </p:sp>
      <p:sp>
        <p:nvSpPr>
          <p:cNvPr id="3" name="TextBox 2">
            <a:extLst>
              <a:ext uri="{FF2B5EF4-FFF2-40B4-BE49-F238E27FC236}">
                <a16:creationId xmlns="" xmlns:a16="http://schemas.microsoft.com/office/drawing/2014/main" id="{8E597B06-ED30-4EF0-8A11-A0779EA5D924}"/>
              </a:ext>
            </a:extLst>
          </p:cNvPr>
          <p:cNvSpPr txBox="1"/>
          <p:nvPr/>
        </p:nvSpPr>
        <p:spPr>
          <a:xfrm>
            <a:off x="5398444" y="1286106"/>
            <a:ext cx="3085172" cy="1938992"/>
          </a:xfrm>
          <a:prstGeom prst="rect">
            <a:avLst/>
          </a:prstGeom>
          <a:solidFill>
            <a:srgbClr val="D60093"/>
          </a:solidFill>
          <a:ln w="57150">
            <a:solidFill>
              <a:schemeClr val="tx1"/>
            </a:solidFill>
          </a:ln>
        </p:spPr>
        <p:txBody>
          <a:bodyPr wrap="square" rtlCol="0">
            <a:spAutoFit/>
          </a:bodyPr>
          <a:lstStyle/>
          <a:p>
            <a:pPr algn="ctr"/>
            <a:r>
              <a:rPr lang="en-US" sz="2400" b="1" dirty="0">
                <a:solidFill>
                  <a:schemeClr val="bg1"/>
                </a:solidFill>
              </a:rPr>
              <a:t>Access to so much data makes Gen Z’s go for the quick answer rather than longer problem solving.</a:t>
            </a:r>
          </a:p>
        </p:txBody>
      </p:sp>
      <p:sp>
        <p:nvSpPr>
          <p:cNvPr id="4" name="TextBox 3">
            <a:extLst>
              <a:ext uri="{FF2B5EF4-FFF2-40B4-BE49-F238E27FC236}">
                <a16:creationId xmlns="" xmlns:a16="http://schemas.microsoft.com/office/drawing/2014/main" id="{31947343-00F9-4CA5-9992-1E52C32E1EC4}"/>
              </a:ext>
            </a:extLst>
          </p:cNvPr>
          <p:cNvSpPr txBox="1"/>
          <p:nvPr/>
        </p:nvSpPr>
        <p:spPr>
          <a:xfrm>
            <a:off x="854926" y="3761678"/>
            <a:ext cx="3806282" cy="1200329"/>
          </a:xfrm>
          <a:prstGeom prst="rect">
            <a:avLst/>
          </a:prstGeom>
          <a:solidFill>
            <a:srgbClr val="FFFFCC"/>
          </a:solidFill>
          <a:ln w="57150">
            <a:solidFill>
              <a:schemeClr val="tx1"/>
            </a:solidFill>
          </a:ln>
        </p:spPr>
        <p:txBody>
          <a:bodyPr wrap="square" rtlCol="0">
            <a:spAutoFit/>
          </a:bodyPr>
          <a:lstStyle/>
          <a:p>
            <a:pPr algn="ctr"/>
            <a:r>
              <a:rPr lang="en-US" sz="2400" b="1" dirty="0"/>
              <a:t>Gen Z’s often do not take the time to determine the reliability of information.</a:t>
            </a:r>
          </a:p>
        </p:txBody>
      </p:sp>
      <p:sp>
        <p:nvSpPr>
          <p:cNvPr id="5" name="TextBox 4">
            <a:extLst>
              <a:ext uri="{FF2B5EF4-FFF2-40B4-BE49-F238E27FC236}">
                <a16:creationId xmlns="" xmlns:a16="http://schemas.microsoft.com/office/drawing/2014/main" id="{0E4E4B84-A24C-4D8B-8E84-195A39B1BE49}"/>
              </a:ext>
            </a:extLst>
          </p:cNvPr>
          <p:cNvSpPr txBox="1"/>
          <p:nvPr/>
        </p:nvSpPr>
        <p:spPr>
          <a:xfrm>
            <a:off x="2579647" y="251359"/>
            <a:ext cx="4101187" cy="584775"/>
          </a:xfrm>
          <a:prstGeom prst="rect">
            <a:avLst/>
          </a:prstGeom>
          <a:solidFill>
            <a:srgbClr val="33CCCC"/>
          </a:solidFill>
          <a:ln w="57150">
            <a:solidFill>
              <a:schemeClr val="tx1"/>
            </a:solidFill>
          </a:ln>
        </p:spPr>
        <p:txBody>
          <a:bodyPr wrap="none" rtlCol="0">
            <a:spAutoFit/>
          </a:bodyPr>
          <a:lstStyle/>
          <a:p>
            <a:r>
              <a:rPr lang="en-US" sz="3200" b="1" dirty="0"/>
              <a:t>GEN Z Learner Mindset</a:t>
            </a:r>
          </a:p>
        </p:txBody>
      </p:sp>
      <p:pic>
        <p:nvPicPr>
          <p:cNvPr id="7" name="Picture 6">
            <a:extLst>
              <a:ext uri="{FF2B5EF4-FFF2-40B4-BE49-F238E27FC236}">
                <a16:creationId xmlns="" xmlns:a16="http://schemas.microsoft.com/office/drawing/2014/main" id="{83604B1F-46B8-4498-B01E-C2B4BD92A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759" y="3544085"/>
            <a:ext cx="3023857" cy="1814314"/>
          </a:xfrm>
          <a:prstGeom prst="rect">
            <a:avLst/>
          </a:prstGeom>
          <a:effectLst>
            <a:softEdge rad="127000"/>
          </a:effectLst>
        </p:spPr>
      </p:pic>
    </p:spTree>
    <p:extLst>
      <p:ext uri="{BB962C8B-B14F-4D97-AF65-F5344CB8AC3E}">
        <p14:creationId xmlns:p14="http://schemas.microsoft.com/office/powerpoint/2010/main" val="3162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52A2DAA-9342-44C8-8A20-79473039289F}"/>
              </a:ext>
            </a:extLst>
          </p:cNvPr>
          <p:cNvSpPr txBox="1"/>
          <p:nvPr/>
        </p:nvSpPr>
        <p:spPr>
          <a:xfrm>
            <a:off x="2482938" y="251359"/>
            <a:ext cx="4101187" cy="584775"/>
          </a:xfrm>
          <a:prstGeom prst="rect">
            <a:avLst/>
          </a:prstGeom>
          <a:solidFill>
            <a:srgbClr val="0070C0"/>
          </a:solidFill>
          <a:ln w="57150">
            <a:solidFill>
              <a:schemeClr val="tx1"/>
            </a:solidFill>
          </a:ln>
        </p:spPr>
        <p:txBody>
          <a:bodyPr wrap="none" rtlCol="0">
            <a:spAutoFit/>
          </a:bodyPr>
          <a:lstStyle/>
          <a:p>
            <a:r>
              <a:rPr lang="en-US" sz="3200" b="1" dirty="0">
                <a:solidFill>
                  <a:schemeClr val="bg1"/>
                </a:solidFill>
              </a:rPr>
              <a:t>GEN Z Learner Mindset</a:t>
            </a:r>
          </a:p>
        </p:txBody>
      </p:sp>
      <p:sp>
        <p:nvSpPr>
          <p:cNvPr id="3" name="TextBox 2">
            <a:extLst>
              <a:ext uri="{FF2B5EF4-FFF2-40B4-BE49-F238E27FC236}">
                <a16:creationId xmlns="" xmlns:a16="http://schemas.microsoft.com/office/drawing/2014/main" id="{A8D3FC53-76F0-49B8-8D58-50261DC289CF}"/>
              </a:ext>
            </a:extLst>
          </p:cNvPr>
          <p:cNvSpPr txBox="1"/>
          <p:nvPr/>
        </p:nvSpPr>
        <p:spPr>
          <a:xfrm>
            <a:off x="438612" y="3156544"/>
            <a:ext cx="3107476" cy="1938992"/>
          </a:xfrm>
          <a:prstGeom prst="rect">
            <a:avLst/>
          </a:prstGeom>
          <a:solidFill>
            <a:srgbClr val="663300"/>
          </a:solidFill>
          <a:ln w="57150">
            <a:solidFill>
              <a:schemeClr val="tx1"/>
            </a:solidFill>
          </a:ln>
        </p:spPr>
        <p:txBody>
          <a:bodyPr wrap="square" rtlCol="0">
            <a:spAutoFit/>
          </a:bodyPr>
          <a:lstStyle/>
          <a:p>
            <a:pPr algn="ctr"/>
            <a:r>
              <a:rPr lang="en-US" sz="2000" b="1" dirty="0">
                <a:solidFill>
                  <a:schemeClr val="bg1"/>
                </a:solidFill>
              </a:rPr>
              <a:t>They must be taught to discover, curate, and manage information.  This will be essential in the “idea economy” of the knowledge era.</a:t>
            </a:r>
          </a:p>
        </p:txBody>
      </p:sp>
      <p:sp>
        <p:nvSpPr>
          <p:cNvPr id="4" name="TextBox 3">
            <a:extLst>
              <a:ext uri="{FF2B5EF4-FFF2-40B4-BE49-F238E27FC236}">
                <a16:creationId xmlns="" xmlns:a16="http://schemas.microsoft.com/office/drawing/2014/main" id="{19BCE33C-7889-47FF-B52F-D5961EE100CC}"/>
              </a:ext>
            </a:extLst>
          </p:cNvPr>
          <p:cNvSpPr txBox="1"/>
          <p:nvPr/>
        </p:nvSpPr>
        <p:spPr>
          <a:xfrm>
            <a:off x="4438186" y="1042716"/>
            <a:ext cx="3940098" cy="2554545"/>
          </a:xfrm>
          <a:prstGeom prst="rect">
            <a:avLst/>
          </a:prstGeom>
          <a:solidFill>
            <a:srgbClr val="FF99FF"/>
          </a:solidFill>
          <a:ln w="57150">
            <a:solidFill>
              <a:schemeClr val="tx1"/>
            </a:solidFill>
          </a:ln>
        </p:spPr>
        <p:txBody>
          <a:bodyPr wrap="square" rtlCol="0">
            <a:spAutoFit/>
          </a:bodyPr>
          <a:lstStyle/>
          <a:p>
            <a:pPr algn="ctr"/>
            <a:r>
              <a:rPr lang="en-US" sz="2000" b="1" dirty="0"/>
              <a:t>Gen Z’s become incredibly more knowledgeable about their passions than the generations before them because they have access to so much more information, and they can network with peers across the globe who have the same interests.</a:t>
            </a:r>
          </a:p>
        </p:txBody>
      </p:sp>
      <p:sp>
        <p:nvSpPr>
          <p:cNvPr id="5" name="TextBox 4">
            <a:extLst>
              <a:ext uri="{FF2B5EF4-FFF2-40B4-BE49-F238E27FC236}">
                <a16:creationId xmlns="" xmlns:a16="http://schemas.microsoft.com/office/drawing/2014/main" id="{FE2F9431-04AB-4B95-86F0-7E95187CB2A4}"/>
              </a:ext>
            </a:extLst>
          </p:cNvPr>
          <p:cNvSpPr txBox="1"/>
          <p:nvPr/>
        </p:nvSpPr>
        <p:spPr>
          <a:xfrm>
            <a:off x="394008" y="1056286"/>
            <a:ext cx="3196683" cy="1631216"/>
          </a:xfrm>
          <a:prstGeom prst="rect">
            <a:avLst/>
          </a:prstGeom>
          <a:solidFill>
            <a:srgbClr val="94CBD2"/>
          </a:solidFill>
          <a:ln w="57150">
            <a:solidFill>
              <a:schemeClr val="tx1"/>
            </a:solidFill>
          </a:ln>
        </p:spPr>
        <p:txBody>
          <a:bodyPr wrap="square" rtlCol="0">
            <a:spAutoFit/>
          </a:bodyPr>
          <a:lstStyle/>
          <a:p>
            <a:pPr algn="ctr"/>
            <a:r>
              <a:rPr lang="en-US" sz="2000" b="1" dirty="0"/>
              <a:t>Gen Z’s are driven by graphics in learning. They comprehend complex graphics better than previous generations.</a:t>
            </a:r>
          </a:p>
        </p:txBody>
      </p:sp>
      <p:pic>
        <p:nvPicPr>
          <p:cNvPr id="7" name="Picture 6">
            <a:extLst>
              <a:ext uri="{FF2B5EF4-FFF2-40B4-BE49-F238E27FC236}">
                <a16:creationId xmlns="" xmlns:a16="http://schemas.microsoft.com/office/drawing/2014/main" id="{3C7C1F0D-9646-4196-9A58-BE1205977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184" y="3803843"/>
            <a:ext cx="2778102" cy="1563611"/>
          </a:xfrm>
          <a:prstGeom prst="rect">
            <a:avLst/>
          </a:prstGeom>
          <a:effectLst>
            <a:softEdge rad="127000"/>
          </a:effectLst>
        </p:spPr>
      </p:pic>
    </p:spTree>
    <p:extLst>
      <p:ext uri="{BB962C8B-B14F-4D97-AF65-F5344CB8AC3E}">
        <p14:creationId xmlns:p14="http://schemas.microsoft.com/office/powerpoint/2010/main" val="361770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359649B-A50C-4014-BCE0-076DD40CA565}"/>
              </a:ext>
            </a:extLst>
          </p:cNvPr>
          <p:cNvSpPr txBox="1"/>
          <p:nvPr/>
        </p:nvSpPr>
        <p:spPr>
          <a:xfrm>
            <a:off x="2570981" y="208549"/>
            <a:ext cx="4101187" cy="584775"/>
          </a:xfrm>
          <a:prstGeom prst="rect">
            <a:avLst/>
          </a:prstGeom>
          <a:solidFill>
            <a:srgbClr val="606076"/>
          </a:solidFill>
          <a:ln w="57150">
            <a:solidFill>
              <a:schemeClr val="tx1"/>
            </a:solidFill>
          </a:ln>
        </p:spPr>
        <p:txBody>
          <a:bodyPr wrap="none" rtlCol="0">
            <a:spAutoFit/>
          </a:bodyPr>
          <a:lstStyle/>
          <a:p>
            <a:r>
              <a:rPr lang="en-US" sz="3200" b="1" dirty="0">
                <a:solidFill>
                  <a:schemeClr val="bg1"/>
                </a:solidFill>
              </a:rPr>
              <a:t>GEN Z Learner Mindset</a:t>
            </a:r>
          </a:p>
        </p:txBody>
      </p:sp>
      <p:sp>
        <p:nvSpPr>
          <p:cNvPr id="3" name="TextBox 2">
            <a:extLst>
              <a:ext uri="{FF2B5EF4-FFF2-40B4-BE49-F238E27FC236}">
                <a16:creationId xmlns="" xmlns:a16="http://schemas.microsoft.com/office/drawing/2014/main" id="{307B596F-B64F-4CCB-B36A-9C58AE1BA289}"/>
              </a:ext>
            </a:extLst>
          </p:cNvPr>
          <p:cNvSpPr txBox="1"/>
          <p:nvPr/>
        </p:nvSpPr>
        <p:spPr>
          <a:xfrm>
            <a:off x="4865856" y="1391439"/>
            <a:ext cx="3612623" cy="1785104"/>
          </a:xfrm>
          <a:prstGeom prst="rect">
            <a:avLst/>
          </a:prstGeom>
          <a:solidFill>
            <a:srgbClr val="FFFF99"/>
          </a:solidFill>
          <a:ln w="57150">
            <a:solidFill>
              <a:schemeClr val="tx1"/>
            </a:solidFill>
          </a:ln>
        </p:spPr>
        <p:txBody>
          <a:bodyPr wrap="square" rtlCol="0">
            <a:spAutoFit/>
          </a:bodyPr>
          <a:lstStyle/>
          <a:p>
            <a:pPr algn="ctr"/>
            <a:r>
              <a:rPr lang="en-US" sz="2200" b="1" dirty="0"/>
              <a:t>The like to have random access to information, love to explore using their own routes, need graphics, want it fun, and instant feedback.</a:t>
            </a:r>
          </a:p>
        </p:txBody>
      </p:sp>
      <p:sp>
        <p:nvSpPr>
          <p:cNvPr id="4" name="TextBox 3">
            <a:extLst>
              <a:ext uri="{FF2B5EF4-FFF2-40B4-BE49-F238E27FC236}">
                <a16:creationId xmlns="" xmlns:a16="http://schemas.microsoft.com/office/drawing/2014/main" id="{AC7448CD-F161-4859-ADDB-5D69C90B5579}"/>
              </a:ext>
            </a:extLst>
          </p:cNvPr>
          <p:cNvSpPr txBox="1"/>
          <p:nvPr/>
        </p:nvSpPr>
        <p:spPr>
          <a:xfrm>
            <a:off x="546502" y="3590691"/>
            <a:ext cx="3263591" cy="1446550"/>
          </a:xfrm>
          <a:prstGeom prst="rect">
            <a:avLst/>
          </a:prstGeom>
          <a:solidFill>
            <a:schemeClr val="tx1"/>
          </a:solidFill>
          <a:ln w="57150">
            <a:solidFill>
              <a:srgbClr val="FF0000"/>
            </a:solidFill>
          </a:ln>
        </p:spPr>
        <p:txBody>
          <a:bodyPr wrap="square" rtlCol="0">
            <a:spAutoFit/>
          </a:bodyPr>
          <a:lstStyle/>
          <a:p>
            <a:pPr algn="ctr"/>
            <a:r>
              <a:rPr lang="en-US" sz="2200" b="1" dirty="0">
                <a:solidFill>
                  <a:schemeClr val="bg1"/>
                </a:solidFill>
              </a:rPr>
              <a:t>The Gen Z world is increasing collaborative, and their school projects need to reflect that.</a:t>
            </a:r>
          </a:p>
        </p:txBody>
      </p:sp>
      <p:sp>
        <p:nvSpPr>
          <p:cNvPr id="5" name="TextBox 4">
            <a:extLst>
              <a:ext uri="{FF2B5EF4-FFF2-40B4-BE49-F238E27FC236}">
                <a16:creationId xmlns="" xmlns:a16="http://schemas.microsoft.com/office/drawing/2014/main" id="{BF7EB9AD-7176-4D9B-90CD-9E2F8FC5B349}"/>
              </a:ext>
            </a:extLst>
          </p:cNvPr>
          <p:cNvSpPr txBox="1"/>
          <p:nvPr/>
        </p:nvSpPr>
        <p:spPr>
          <a:xfrm>
            <a:off x="237893" y="1443478"/>
            <a:ext cx="3880810" cy="1446550"/>
          </a:xfrm>
          <a:prstGeom prst="rect">
            <a:avLst/>
          </a:prstGeom>
          <a:solidFill>
            <a:srgbClr val="CC0000"/>
          </a:solidFill>
          <a:ln w="57150">
            <a:solidFill>
              <a:schemeClr val="tx1"/>
            </a:solidFill>
          </a:ln>
        </p:spPr>
        <p:txBody>
          <a:bodyPr wrap="square" rtlCol="0">
            <a:spAutoFit/>
          </a:bodyPr>
          <a:lstStyle/>
          <a:p>
            <a:pPr algn="ctr"/>
            <a:r>
              <a:rPr lang="en-US" sz="2200" b="1" dirty="0">
                <a:solidFill>
                  <a:schemeClr val="bg1"/>
                </a:solidFill>
              </a:rPr>
              <a:t>Gen Z students need to be challenged with project-based, active learning to meet the demands of the future.</a:t>
            </a:r>
          </a:p>
        </p:txBody>
      </p:sp>
      <p:pic>
        <p:nvPicPr>
          <p:cNvPr id="7" name="Picture 6">
            <a:extLst>
              <a:ext uri="{FF2B5EF4-FFF2-40B4-BE49-F238E27FC236}">
                <a16:creationId xmlns="" xmlns:a16="http://schemas.microsoft.com/office/drawing/2014/main" id="{97470762-478A-4DE0-B92F-C4B42158F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998" y="3605560"/>
            <a:ext cx="2844958" cy="1567919"/>
          </a:xfrm>
          <a:prstGeom prst="rect">
            <a:avLst/>
          </a:prstGeom>
          <a:effectLst>
            <a:softEdge rad="127000"/>
          </a:effectLst>
        </p:spPr>
      </p:pic>
    </p:spTree>
    <p:extLst>
      <p:ext uri="{BB962C8B-B14F-4D97-AF65-F5344CB8AC3E}">
        <p14:creationId xmlns:p14="http://schemas.microsoft.com/office/powerpoint/2010/main" val="29536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902A2F9-C00D-4DCB-8020-C22C1D4F9159}"/>
              </a:ext>
            </a:extLst>
          </p:cNvPr>
          <p:cNvSpPr txBox="1"/>
          <p:nvPr/>
        </p:nvSpPr>
        <p:spPr>
          <a:xfrm>
            <a:off x="907145" y="246743"/>
            <a:ext cx="7336970" cy="461665"/>
          </a:xfrm>
          <a:prstGeom prst="rect">
            <a:avLst/>
          </a:prstGeom>
          <a:solidFill>
            <a:srgbClr val="0099CC"/>
          </a:solidFill>
        </p:spPr>
        <p:txBody>
          <a:bodyPr wrap="square" rtlCol="0">
            <a:spAutoFit/>
          </a:bodyPr>
          <a:lstStyle/>
          <a:p>
            <a:pPr algn="ctr"/>
            <a:r>
              <a:rPr lang="en-US" sz="2400" b="1" dirty="0">
                <a:solidFill>
                  <a:srgbClr val="002060"/>
                </a:solidFill>
              </a:rPr>
              <a:t>THEME #1—Provide Small Bits of Information at a Time.</a:t>
            </a:r>
            <a:r>
              <a:rPr lang="en-US" sz="2400" dirty="0">
                <a:solidFill>
                  <a:srgbClr val="002060"/>
                </a:solidFill>
              </a:rPr>
              <a:t> </a:t>
            </a:r>
          </a:p>
        </p:txBody>
      </p:sp>
      <p:sp>
        <p:nvSpPr>
          <p:cNvPr id="3" name="TextBox 2">
            <a:extLst>
              <a:ext uri="{FF2B5EF4-FFF2-40B4-BE49-F238E27FC236}">
                <a16:creationId xmlns="" xmlns:a16="http://schemas.microsoft.com/office/drawing/2014/main" id="{C8C42F94-62ED-4489-A7DB-2FB10BA10CF5}"/>
              </a:ext>
            </a:extLst>
          </p:cNvPr>
          <p:cNvSpPr txBox="1"/>
          <p:nvPr/>
        </p:nvSpPr>
        <p:spPr>
          <a:xfrm>
            <a:off x="442687" y="1502229"/>
            <a:ext cx="4368799" cy="2308324"/>
          </a:xfrm>
          <a:prstGeom prst="rect">
            <a:avLst/>
          </a:prstGeom>
          <a:noFill/>
        </p:spPr>
        <p:txBody>
          <a:bodyPr wrap="square" rtlCol="0">
            <a:spAutoFit/>
          </a:bodyPr>
          <a:lstStyle/>
          <a:p>
            <a:r>
              <a:rPr lang="en-US" sz="2400" dirty="0"/>
              <a:t>Students </a:t>
            </a:r>
            <a:r>
              <a:rPr lang="en-US" sz="2400" u="sng" dirty="0"/>
              <a:t>read less than 20% of text </a:t>
            </a:r>
            <a:r>
              <a:rPr lang="en-US" sz="2400" dirty="0"/>
              <a:t>and only </a:t>
            </a:r>
            <a:r>
              <a:rPr lang="en-US" sz="2400" u="sng" dirty="0"/>
              <a:t>spend 4.4 seconds for every 100 words on the page</a:t>
            </a:r>
            <a:r>
              <a:rPr lang="en-US" sz="2400" dirty="0"/>
              <a:t>, which is obvious that the traditional reading assignments are not going to engage them. </a:t>
            </a:r>
          </a:p>
        </p:txBody>
      </p:sp>
      <p:pic>
        <p:nvPicPr>
          <p:cNvPr id="5" name="Picture 4">
            <a:extLst>
              <a:ext uri="{FF2B5EF4-FFF2-40B4-BE49-F238E27FC236}">
                <a16:creationId xmlns="" xmlns:a16="http://schemas.microsoft.com/office/drawing/2014/main" id="{693D002C-B18B-49EE-9063-FCF570C34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950" y="1516743"/>
            <a:ext cx="3897993" cy="2196052"/>
          </a:xfrm>
          <a:prstGeom prst="rect">
            <a:avLst/>
          </a:prstGeom>
          <a:effectLst>
            <a:softEdge rad="127000"/>
          </a:effectLst>
        </p:spPr>
      </p:pic>
    </p:spTree>
    <p:extLst>
      <p:ext uri="{BB962C8B-B14F-4D97-AF65-F5344CB8AC3E}">
        <p14:creationId xmlns:p14="http://schemas.microsoft.com/office/powerpoint/2010/main" val="297072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2529D49-86EB-4051-B502-0D756A4DA542}"/>
              </a:ext>
            </a:extLst>
          </p:cNvPr>
          <p:cNvSpPr txBox="1"/>
          <p:nvPr/>
        </p:nvSpPr>
        <p:spPr>
          <a:xfrm>
            <a:off x="1269999" y="290286"/>
            <a:ext cx="6255430" cy="461665"/>
          </a:xfrm>
          <a:prstGeom prst="rect">
            <a:avLst/>
          </a:prstGeom>
          <a:solidFill>
            <a:srgbClr val="663300"/>
          </a:solidFill>
        </p:spPr>
        <p:txBody>
          <a:bodyPr wrap="none" rtlCol="0">
            <a:spAutoFit/>
          </a:bodyPr>
          <a:lstStyle/>
          <a:p>
            <a:r>
              <a:rPr lang="en-US" sz="2400" b="1" dirty="0">
                <a:solidFill>
                  <a:schemeClr val="bg1"/>
                </a:solidFill>
              </a:rPr>
              <a:t>THEME #2—Tap into Your “Rock Star” Qualities.</a:t>
            </a:r>
            <a:endParaRPr lang="en-US" sz="2400" dirty="0">
              <a:solidFill>
                <a:schemeClr val="bg1"/>
              </a:solidFill>
            </a:endParaRPr>
          </a:p>
        </p:txBody>
      </p:sp>
      <p:sp>
        <p:nvSpPr>
          <p:cNvPr id="3" name="TextBox 2">
            <a:extLst>
              <a:ext uri="{FF2B5EF4-FFF2-40B4-BE49-F238E27FC236}">
                <a16:creationId xmlns="" xmlns:a16="http://schemas.microsoft.com/office/drawing/2014/main" id="{65BF5E1B-3F6B-4C5F-89FB-E2D01D03144E}"/>
              </a:ext>
            </a:extLst>
          </p:cNvPr>
          <p:cNvSpPr txBox="1"/>
          <p:nvPr/>
        </p:nvSpPr>
        <p:spPr>
          <a:xfrm>
            <a:off x="319314" y="1168400"/>
            <a:ext cx="4274457" cy="3416320"/>
          </a:xfrm>
          <a:prstGeom prst="rect">
            <a:avLst/>
          </a:prstGeom>
          <a:noFill/>
        </p:spPr>
        <p:txBody>
          <a:bodyPr wrap="square" rtlCol="0">
            <a:spAutoFit/>
          </a:bodyPr>
          <a:lstStyle/>
          <a:p>
            <a:r>
              <a:rPr lang="en-US" sz="2400" dirty="0"/>
              <a:t>Successful faculty, like rock stars, have the natural ability to </a:t>
            </a:r>
            <a:r>
              <a:rPr lang="en-US" sz="2400" u="sng" dirty="0"/>
              <a:t>incite students’ passion</a:t>
            </a:r>
            <a:r>
              <a:rPr lang="en-US" sz="2400" dirty="0"/>
              <a:t>, </a:t>
            </a:r>
            <a:r>
              <a:rPr lang="en-US" sz="2400" u="sng" dirty="0"/>
              <a:t>captivate their attention</a:t>
            </a:r>
            <a:r>
              <a:rPr lang="en-US" sz="2400" dirty="0"/>
              <a:t>, and </a:t>
            </a:r>
            <a:r>
              <a:rPr lang="en-US" sz="2400" u="sng" dirty="0"/>
              <a:t>intrigue their minds</a:t>
            </a:r>
            <a:r>
              <a:rPr lang="en-US" sz="2400" dirty="0"/>
              <a:t>. A rock star “</a:t>
            </a:r>
            <a:r>
              <a:rPr lang="en-US" sz="2400" u="sng" dirty="0"/>
              <a:t>seamlessly exploits the affordances of digital tools</a:t>
            </a:r>
            <a:r>
              <a:rPr lang="en-US" sz="2400" dirty="0"/>
              <a:t>, weaving them into their highly interactive and unpredictable performances.”</a:t>
            </a:r>
          </a:p>
        </p:txBody>
      </p:sp>
      <p:pic>
        <p:nvPicPr>
          <p:cNvPr id="5" name="Picture 4">
            <a:extLst>
              <a:ext uri="{FF2B5EF4-FFF2-40B4-BE49-F238E27FC236}">
                <a16:creationId xmlns="" xmlns:a16="http://schemas.microsoft.com/office/drawing/2014/main" id="{44E7562E-7CD4-4982-9A2B-97C515707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720" y="1376317"/>
            <a:ext cx="3676926" cy="2919912"/>
          </a:xfrm>
          <a:prstGeom prst="rect">
            <a:avLst/>
          </a:prstGeom>
        </p:spPr>
      </p:pic>
    </p:spTree>
    <p:extLst>
      <p:ext uri="{BB962C8B-B14F-4D97-AF65-F5344CB8AC3E}">
        <p14:creationId xmlns:p14="http://schemas.microsoft.com/office/powerpoint/2010/main" val="230123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D520A96-D339-4B09-B7D2-2B32DC66E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922" y="570919"/>
            <a:ext cx="6705600" cy="4543425"/>
          </a:xfrm>
          <a:prstGeom prst="rect">
            <a:avLst/>
          </a:prstGeom>
        </p:spPr>
      </p:pic>
    </p:spTree>
    <p:extLst>
      <p:ext uri="{BB962C8B-B14F-4D97-AF65-F5344CB8AC3E}">
        <p14:creationId xmlns:p14="http://schemas.microsoft.com/office/powerpoint/2010/main" val="1271223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BE304B-60C7-4BB2-B2F2-1464A70FCB2F}"/>
              </a:ext>
            </a:extLst>
          </p:cNvPr>
          <p:cNvSpPr txBox="1"/>
          <p:nvPr/>
        </p:nvSpPr>
        <p:spPr>
          <a:xfrm>
            <a:off x="2184400" y="217713"/>
            <a:ext cx="4775666" cy="461665"/>
          </a:xfrm>
          <a:prstGeom prst="rect">
            <a:avLst/>
          </a:prstGeom>
          <a:solidFill>
            <a:srgbClr val="3399FF"/>
          </a:solidFill>
        </p:spPr>
        <p:txBody>
          <a:bodyPr wrap="none" rtlCol="0">
            <a:spAutoFit/>
          </a:bodyPr>
          <a:lstStyle/>
          <a:p>
            <a:r>
              <a:rPr lang="en-US" sz="2400" b="1" dirty="0">
                <a:solidFill>
                  <a:schemeClr val="bg1"/>
                </a:solidFill>
              </a:rPr>
              <a:t>THEME #3—Surrender the Soapbox.</a:t>
            </a:r>
            <a:endParaRPr lang="en-US" sz="2400" dirty="0">
              <a:solidFill>
                <a:schemeClr val="bg1"/>
              </a:solidFill>
            </a:endParaRPr>
          </a:p>
        </p:txBody>
      </p:sp>
      <p:sp>
        <p:nvSpPr>
          <p:cNvPr id="3" name="TextBox 2">
            <a:extLst>
              <a:ext uri="{FF2B5EF4-FFF2-40B4-BE49-F238E27FC236}">
                <a16:creationId xmlns="" xmlns:a16="http://schemas.microsoft.com/office/drawing/2014/main" id="{9DE74AB3-A0EB-4A89-849C-61B544052EF8}"/>
              </a:ext>
            </a:extLst>
          </p:cNvPr>
          <p:cNvSpPr txBox="1"/>
          <p:nvPr/>
        </p:nvSpPr>
        <p:spPr>
          <a:xfrm>
            <a:off x="420913" y="1219200"/>
            <a:ext cx="4477658" cy="2677656"/>
          </a:xfrm>
          <a:prstGeom prst="rect">
            <a:avLst/>
          </a:prstGeom>
          <a:noFill/>
        </p:spPr>
        <p:txBody>
          <a:bodyPr wrap="square" rtlCol="0">
            <a:spAutoFit/>
          </a:bodyPr>
          <a:lstStyle/>
          <a:p>
            <a:r>
              <a:rPr lang="en-US" sz="2400" dirty="0"/>
              <a:t>One of the ways that Gen Z’s learn best is through “</a:t>
            </a:r>
            <a:r>
              <a:rPr lang="en-US" sz="2400" u="sng" dirty="0"/>
              <a:t>chunking</a:t>
            </a:r>
            <a:r>
              <a:rPr lang="en-US" sz="2400" dirty="0"/>
              <a:t>” of information as opposed to a long-drawn out lecture. They prefer to engage with a community of learners of shared interests using interactive multimedia.</a:t>
            </a:r>
          </a:p>
        </p:txBody>
      </p:sp>
      <p:pic>
        <p:nvPicPr>
          <p:cNvPr id="5" name="Picture 4">
            <a:extLst>
              <a:ext uri="{FF2B5EF4-FFF2-40B4-BE49-F238E27FC236}">
                <a16:creationId xmlns="" xmlns:a16="http://schemas.microsoft.com/office/drawing/2014/main" id="{D26A3AEB-0A07-47BA-A601-38249D493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962" y="1049790"/>
            <a:ext cx="3219493" cy="3304496"/>
          </a:xfrm>
          <a:prstGeom prst="rect">
            <a:avLst/>
          </a:prstGeom>
        </p:spPr>
      </p:pic>
    </p:spTree>
    <p:extLst>
      <p:ext uri="{BB962C8B-B14F-4D97-AF65-F5344CB8AC3E}">
        <p14:creationId xmlns:p14="http://schemas.microsoft.com/office/powerpoint/2010/main" val="238168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A0E3B8B-9AC8-4197-AFAE-8365809679F4}"/>
              </a:ext>
            </a:extLst>
          </p:cNvPr>
          <p:cNvSpPr txBox="1"/>
          <p:nvPr/>
        </p:nvSpPr>
        <p:spPr>
          <a:xfrm>
            <a:off x="2358571" y="210457"/>
            <a:ext cx="4607352" cy="461665"/>
          </a:xfrm>
          <a:prstGeom prst="rect">
            <a:avLst/>
          </a:prstGeom>
          <a:solidFill>
            <a:schemeClr val="bg1">
              <a:lumMod val="85000"/>
            </a:schemeClr>
          </a:solidFill>
        </p:spPr>
        <p:txBody>
          <a:bodyPr wrap="none" rtlCol="0">
            <a:spAutoFit/>
          </a:bodyPr>
          <a:lstStyle/>
          <a:p>
            <a:r>
              <a:rPr lang="en-US" sz="2400" b="1" dirty="0"/>
              <a:t>THEME #4—Meddle in the Middle.</a:t>
            </a:r>
            <a:endParaRPr lang="en-US" sz="2400" dirty="0"/>
          </a:p>
        </p:txBody>
      </p:sp>
      <p:sp>
        <p:nvSpPr>
          <p:cNvPr id="3" name="TextBox 2">
            <a:extLst>
              <a:ext uri="{FF2B5EF4-FFF2-40B4-BE49-F238E27FC236}">
                <a16:creationId xmlns="" xmlns:a16="http://schemas.microsoft.com/office/drawing/2014/main" id="{30397AB2-3BA5-447C-A2CF-57EEBA5C0D4F}"/>
              </a:ext>
            </a:extLst>
          </p:cNvPr>
          <p:cNvSpPr txBox="1"/>
          <p:nvPr/>
        </p:nvSpPr>
        <p:spPr>
          <a:xfrm>
            <a:off x="348343" y="1124857"/>
            <a:ext cx="3628925" cy="3416320"/>
          </a:xfrm>
          <a:prstGeom prst="rect">
            <a:avLst/>
          </a:prstGeom>
          <a:noFill/>
        </p:spPr>
        <p:txBody>
          <a:bodyPr wrap="square" rtlCol="0">
            <a:spAutoFit/>
          </a:bodyPr>
          <a:lstStyle/>
          <a:p>
            <a:r>
              <a:rPr lang="en-US" sz="2400" dirty="0"/>
              <a:t>shift their mindset and role of “</a:t>
            </a:r>
            <a:r>
              <a:rPr lang="en-US" sz="2400" u="sng" dirty="0"/>
              <a:t>sage-on-the-stage</a:t>
            </a:r>
            <a:r>
              <a:rPr lang="en-US" sz="2400" dirty="0"/>
              <a:t>” to “</a:t>
            </a:r>
            <a:r>
              <a:rPr lang="en-US" sz="2400" u="sng" dirty="0"/>
              <a:t>meddler-in-the-middle</a:t>
            </a:r>
            <a:r>
              <a:rPr lang="en-US" sz="2400" dirty="0"/>
              <a:t>.” In the meddler-in-the-middle teaching approach, the faculty is learning and doing, making mistakes, and engaging in trial and error, alongside students.</a:t>
            </a:r>
          </a:p>
        </p:txBody>
      </p:sp>
      <p:pic>
        <p:nvPicPr>
          <p:cNvPr id="5" name="Picture 4">
            <a:extLst>
              <a:ext uri="{FF2B5EF4-FFF2-40B4-BE49-F238E27FC236}">
                <a16:creationId xmlns="" xmlns:a16="http://schemas.microsoft.com/office/drawing/2014/main" id="{2AABB3C8-B2FE-458F-9514-0899A17B4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837" y="1124857"/>
            <a:ext cx="2853192" cy="3624147"/>
          </a:xfrm>
          <a:prstGeom prst="rect">
            <a:avLst/>
          </a:prstGeom>
        </p:spPr>
      </p:pic>
      <p:cxnSp>
        <p:nvCxnSpPr>
          <p:cNvPr id="7" name="Straight Connector 6">
            <a:extLst>
              <a:ext uri="{FF2B5EF4-FFF2-40B4-BE49-F238E27FC236}">
                <a16:creationId xmlns="" xmlns:a16="http://schemas.microsoft.com/office/drawing/2014/main" id="{88F4A78B-7A95-4FEB-B0EB-1FFC98B47715}"/>
              </a:ext>
            </a:extLst>
          </p:cNvPr>
          <p:cNvCxnSpPr/>
          <p:nvPr/>
        </p:nvCxnSpPr>
        <p:spPr>
          <a:xfrm>
            <a:off x="4992914" y="1124857"/>
            <a:ext cx="2910115" cy="35487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52A1DEB0-DEBF-4C5F-8671-B8DA2EEFD7DB}"/>
              </a:ext>
            </a:extLst>
          </p:cNvPr>
          <p:cNvCxnSpPr>
            <a:cxnSpLocks/>
          </p:cNvCxnSpPr>
          <p:nvPr/>
        </p:nvCxnSpPr>
        <p:spPr>
          <a:xfrm flipH="1">
            <a:off x="5145315" y="1045029"/>
            <a:ext cx="2598056" cy="37039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195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FEBC26F-4705-4978-8016-882DEEED3AEF}"/>
              </a:ext>
            </a:extLst>
          </p:cNvPr>
          <p:cNvSpPr txBox="1"/>
          <p:nvPr/>
        </p:nvSpPr>
        <p:spPr>
          <a:xfrm>
            <a:off x="1894115" y="304800"/>
            <a:ext cx="5527795" cy="461665"/>
          </a:xfrm>
          <a:prstGeom prst="rect">
            <a:avLst/>
          </a:prstGeom>
          <a:solidFill>
            <a:srgbClr val="FF0000"/>
          </a:solidFill>
        </p:spPr>
        <p:txBody>
          <a:bodyPr wrap="none" rtlCol="0">
            <a:spAutoFit/>
          </a:bodyPr>
          <a:lstStyle/>
          <a:p>
            <a:r>
              <a:rPr lang="en-US" sz="2400" b="1" dirty="0">
                <a:solidFill>
                  <a:schemeClr val="bg1"/>
                </a:solidFill>
              </a:rPr>
              <a:t>THEME #5—Revalue the Notion of “Play.”</a:t>
            </a:r>
            <a:r>
              <a:rPr lang="en-US" sz="2400" dirty="0">
                <a:solidFill>
                  <a:schemeClr val="bg1"/>
                </a:solidFill>
              </a:rPr>
              <a:t> </a:t>
            </a:r>
          </a:p>
        </p:txBody>
      </p:sp>
      <p:sp>
        <p:nvSpPr>
          <p:cNvPr id="3" name="TextBox 2">
            <a:extLst>
              <a:ext uri="{FF2B5EF4-FFF2-40B4-BE49-F238E27FC236}">
                <a16:creationId xmlns="" xmlns:a16="http://schemas.microsoft.com/office/drawing/2014/main" id="{D15EF2F6-4BC7-40EA-8003-6A405E3E572A}"/>
              </a:ext>
            </a:extLst>
          </p:cNvPr>
          <p:cNvSpPr txBox="1"/>
          <p:nvPr/>
        </p:nvSpPr>
        <p:spPr>
          <a:xfrm>
            <a:off x="420916" y="1175657"/>
            <a:ext cx="4143828" cy="3139321"/>
          </a:xfrm>
          <a:prstGeom prst="rect">
            <a:avLst/>
          </a:prstGeom>
          <a:noFill/>
        </p:spPr>
        <p:txBody>
          <a:bodyPr wrap="square" rtlCol="0">
            <a:spAutoFit/>
          </a:bodyPr>
          <a:lstStyle/>
          <a:p>
            <a:r>
              <a:rPr lang="en-US" dirty="0"/>
              <a:t>Play is the “dominant way of knowing, doing and creating value in the 21st century.” Higher education institutions and faculty will need to “</a:t>
            </a:r>
            <a:r>
              <a:rPr lang="en-US" u="sng" dirty="0"/>
              <a:t>play</a:t>
            </a:r>
            <a:r>
              <a:rPr lang="en-US" dirty="0"/>
              <a:t>,” and create educational social environments where students can once again be </a:t>
            </a:r>
            <a:r>
              <a:rPr lang="en-US" u="sng" dirty="0"/>
              <a:t>curious</a:t>
            </a:r>
            <a:r>
              <a:rPr lang="en-US" dirty="0"/>
              <a:t>, </a:t>
            </a:r>
            <a:r>
              <a:rPr lang="en-US" u="sng" dirty="0"/>
              <a:t>energetic</a:t>
            </a:r>
            <a:r>
              <a:rPr lang="en-US" dirty="0"/>
              <a:t>, </a:t>
            </a:r>
            <a:r>
              <a:rPr lang="en-US" u="sng" dirty="0"/>
              <a:t>creative</a:t>
            </a:r>
            <a:r>
              <a:rPr lang="en-US" dirty="0"/>
              <a:t>, </a:t>
            </a:r>
            <a:r>
              <a:rPr lang="en-US" u="sng" dirty="0"/>
              <a:t>dynamic</a:t>
            </a:r>
            <a:r>
              <a:rPr lang="en-US" dirty="0"/>
              <a:t>, </a:t>
            </a:r>
            <a:r>
              <a:rPr lang="en-US" u="sng" dirty="0"/>
              <a:t>synergistic</a:t>
            </a:r>
            <a:r>
              <a:rPr lang="en-US" dirty="0"/>
              <a:t>, </a:t>
            </a:r>
            <a:r>
              <a:rPr lang="en-US" u="sng" dirty="0"/>
              <a:t>imaginative</a:t>
            </a:r>
            <a:r>
              <a:rPr lang="en-US" dirty="0"/>
              <a:t> and </a:t>
            </a:r>
            <a:r>
              <a:rPr lang="en-US" u="sng" dirty="0"/>
              <a:t>fearless</a:t>
            </a:r>
            <a:r>
              <a:rPr lang="en-US" dirty="0"/>
              <a:t> in the face of an unpredictable, competitive, fast-paced, technologically-demanding, emergent world. </a:t>
            </a:r>
          </a:p>
        </p:txBody>
      </p:sp>
      <p:pic>
        <p:nvPicPr>
          <p:cNvPr id="5" name="Picture 4">
            <a:extLst>
              <a:ext uri="{FF2B5EF4-FFF2-40B4-BE49-F238E27FC236}">
                <a16:creationId xmlns="" xmlns:a16="http://schemas.microsoft.com/office/drawing/2014/main" id="{662659BA-9BF5-4019-BEB7-A09338CB4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012" y="1273629"/>
            <a:ext cx="4218214" cy="2812142"/>
          </a:xfrm>
          <a:prstGeom prst="rect">
            <a:avLst/>
          </a:prstGeom>
        </p:spPr>
      </p:pic>
    </p:spTree>
    <p:extLst>
      <p:ext uri="{BB962C8B-B14F-4D97-AF65-F5344CB8AC3E}">
        <p14:creationId xmlns:p14="http://schemas.microsoft.com/office/powerpoint/2010/main" val="140430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04D9A79-983D-4A73-9B8D-C3441E9D4B89}"/>
              </a:ext>
            </a:extLst>
          </p:cNvPr>
          <p:cNvSpPr txBox="1"/>
          <p:nvPr/>
        </p:nvSpPr>
        <p:spPr>
          <a:xfrm>
            <a:off x="2230243" y="139846"/>
            <a:ext cx="4613955" cy="584775"/>
          </a:xfrm>
          <a:prstGeom prst="rect">
            <a:avLst/>
          </a:prstGeom>
          <a:solidFill>
            <a:srgbClr val="92D050"/>
          </a:solidFill>
          <a:ln w="57150">
            <a:solidFill>
              <a:schemeClr val="tx1"/>
            </a:solidFill>
          </a:ln>
        </p:spPr>
        <p:txBody>
          <a:bodyPr wrap="none" rtlCol="0">
            <a:spAutoFit/>
          </a:bodyPr>
          <a:lstStyle/>
          <a:p>
            <a:r>
              <a:rPr lang="en-US" sz="3200" b="1" dirty="0"/>
              <a:t>GEN Z Learner – Summary</a:t>
            </a:r>
          </a:p>
        </p:txBody>
      </p:sp>
      <p:sp>
        <p:nvSpPr>
          <p:cNvPr id="4" name="TextBox 3">
            <a:extLst>
              <a:ext uri="{FF2B5EF4-FFF2-40B4-BE49-F238E27FC236}">
                <a16:creationId xmlns="" xmlns:a16="http://schemas.microsoft.com/office/drawing/2014/main" id="{B33749EC-A251-4EFD-B1AA-D1E2C89F63D9}"/>
              </a:ext>
            </a:extLst>
          </p:cNvPr>
          <p:cNvSpPr txBox="1"/>
          <p:nvPr/>
        </p:nvSpPr>
        <p:spPr>
          <a:xfrm>
            <a:off x="341971" y="944137"/>
            <a:ext cx="8400586" cy="3693319"/>
          </a:xfrm>
          <a:prstGeom prst="rect">
            <a:avLst/>
          </a:prstGeom>
          <a:noFill/>
          <a:ln>
            <a:noFill/>
          </a:ln>
        </p:spPr>
        <p:txBody>
          <a:bodyPr wrap="square" rtlCol="0">
            <a:spAutoFit/>
          </a:bodyPr>
          <a:lstStyle/>
          <a:p>
            <a:pPr marL="285750" indent="-285750" defTabSz="282575">
              <a:buFont typeface="Arial" panose="020B0604020202020204" pitchFamily="34" charset="0"/>
              <a:buChar char="•"/>
            </a:pPr>
            <a:r>
              <a:rPr lang="en-US" b="1" dirty="0">
                <a:solidFill>
                  <a:srgbClr val="D60093"/>
                </a:solidFill>
              </a:rPr>
              <a:t>Fast delivery of content, data, and graphics.</a:t>
            </a:r>
          </a:p>
          <a:p>
            <a:pPr marL="285750" indent="-285750" defTabSz="282575">
              <a:buFont typeface="Arial" panose="020B0604020202020204" pitchFamily="34" charset="0"/>
              <a:buChar char="•"/>
            </a:pPr>
            <a:r>
              <a:rPr lang="en-US" b="1" dirty="0">
                <a:solidFill>
                  <a:schemeClr val="accent6">
                    <a:lumMod val="75000"/>
                  </a:schemeClr>
                </a:solidFill>
              </a:rPr>
              <a:t>Kinesthetic, experiential, problem-solving, hands-on activities.</a:t>
            </a:r>
          </a:p>
          <a:p>
            <a:pPr marL="285750" indent="-285750" defTabSz="282575">
              <a:buFont typeface="Arial" panose="020B0604020202020204" pitchFamily="34" charset="0"/>
              <a:buChar char="•"/>
            </a:pPr>
            <a:r>
              <a:rPr lang="en-US" b="1" dirty="0">
                <a:solidFill>
                  <a:schemeClr val="accent2"/>
                </a:solidFill>
              </a:rPr>
              <a:t>Speed, convenience, and finding short cuts to obtaining information.</a:t>
            </a:r>
          </a:p>
          <a:p>
            <a:pPr marL="285750" indent="-285750" defTabSz="282575">
              <a:buFont typeface="Arial" panose="020B0604020202020204" pitchFamily="34" charset="0"/>
              <a:buChar char="•"/>
            </a:pPr>
            <a:r>
              <a:rPr lang="en-US" b="1" dirty="0">
                <a:solidFill>
                  <a:srgbClr val="002060"/>
                </a:solidFill>
              </a:rPr>
              <a:t>Integration of interactive multimedia.</a:t>
            </a:r>
          </a:p>
          <a:p>
            <a:pPr marL="285750" indent="-285750" defTabSz="282575">
              <a:buFont typeface="Arial" panose="020B0604020202020204" pitchFamily="34" charset="0"/>
              <a:buChar char="•"/>
            </a:pPr>
            <a:r>
              <a:rPr lang="en-US" b="1" dirty="0">
                <a:solidFill>
                  <a:srgbClr val="6600FF"/>
                </a:solidFill>
              </a:rPr>
              <a:t>Multi-tasking.</a:t>
            </a:r>
          </a:p>
          <a:p>
            <a:pPr marL="285750" indent="-285750" defTabSz="282575">
              <a:buFont typeface="Arial" panose="020B0604020202020204" pitchFamily="34" charset="0"/>
              <a:buChar char="•"/>
            </a:pPr>
            <a:r>
              <a:rPr lang="en-US" b="1" dirty="0">
                <a:solidFill>
                  <a:srgbClr val="D60093"/>
                </a:solidFill>
              </a:rPr>
              <a:t>Instant feedback, clear goals, challenges, rewards, and positive reinforcement, as found in video games.</a:t>
            </a:r>
          </a:p>
          <a:p>
            <a:pPr marL="285750" indent="-285750" defTabSz="282575">
              <a:buFont typeface="Arial" panose="020B0604020202020204" pitchFamily="34" charset="0"/>
              <a:buChar char="•"/>
            </a:pPr>
            <a:r>
              <a:rPr lang="en-US" b="1" dirty="0">
                <a:solidFill>
                  <a:srgbClr val="00B050"/>
                </a:solidFill>
              </a:rPr>
              <a:t>Delivery of learning in small “bites” or little chunks.</a:t>
            </a:r>
          </a:p>
          <a:p>
            <a:pPr marL="285750" indent="-285750" defTabSz="282575">
              <a:buFont typeface="Arial" panose="020B0604020202020204" pitchFamily="34" charset="0"/>
              <a:buChar char="•"/>
            </a:pPr>
            <a:r>
              <a:rPr lang="en-US" b="1" dirty="0">
                <a:solidFill>
                  <a:schemeClr val="accent2">
                    <a:lumMod val="75000"/>
                  </a:schemeClr>
                </a:solidFill>
              </a:rPr>
              <a:t>Trial and error approach.</a:t>
            </a:r>
          </a:p>
          <a:p>
            <a:pPr marL="285750" indent="-285750" defTabSz="282575">
              <a:buFont typeface="Arial" panose="020B0604020202020204" pitchFamily="34" charset="0"/>
              <a:buChar char="•"/>
            </a:pPr>
            <a:r>
              <a:rPr lang="en-US" b="1" dirty="0">
                <a:solidFill>
                  <a:schemeClr val="accent5">
                    <a:lumMod val="75000"/>
                  </a:schemeClr>
                </a:solidFill>
              </a:rPr>
              <a:t>Problem solving assignments and exercises instead of memorizing.</a:t>
            </a:r>
          </a:p>
          <a:p>
            <a:pPr marL="285750" indent="-285750" defTabSz="282575">
              <a:buFont typeface="Arial" panose="020B0604020202020204" pitchFamily="34" charset="0"/>
              <a:buChar char="•"/>
            </a:pPr>
            <a:r>
              <a:rPr lang="en-US" b="1" dirty="0">
                <a:solidFill>
                  <a:srgbClr val="FF0000"/>
                </a:solidFill>
              </a:rPr>
              <a:t>Working in teams/small groups.</a:t>
            </a:r>
          </a:p>
          <a:p>
            <a:pPr marL="285750" indent="-285750" defTabSz="282575">
              <a:buFont typeface="Arial" panose="020B0604020202020204" pitchFamily="34" charset="0"/>
              <a:buChar char="•"/>
            </a:pPr>
            <a:r>
              <a:rPr lang="en-US" b="1" dirty="0">
                <a:solidFill>
                  <a:srgbClr val="002060"/>
                </a:solidFill>
              </a:rPr>
              <a:t>Engagement in creativity and collaboration, whether it is spontaneous</a:t>
            </a:r>
          </a:p>
          <a:p>
            <a:pPr marL="285750" indent="-285750" defTabSz="282575">
              <a:buFont typeface="Arial" panose="020B0604020202020204" pitchFamily="34" charset="0"/>
              <a:buChar char="•"/>
            </a:pPr>
            <a:r>
              <a:rPr lang="en-US" b="1" dirty="0">
                <a:solidFill>
                  <a:srgbClr val="00B050"/>
                </a:solidFill>
              </a:rPr>
              <a:t>Flexibility to learn in the way that works best for them.</a:t>
            </a:r>
          </a:p>
        </p:txBody>
      </p:sp>
      <p:sp>
        <p:nvSpPr>
          <p:cNvPr id="5" name="TextBox 4">
            <a:extLst>
              <a:ext uri="{FF2B5EF4-FFF2-40B4-BE49-F238E27FC236}">
                <a16:creationId xmlns="" xmlns:a16="http://schemas.microsoft.com/office/drawing/2014/main" id="{C52F6A25-73B7-4005-8DC0-CBD051021E53}"/>
              </a:ext>
            </a:extLst>
          </p:cNvPr>
          <p:cNvSpPr txBox="1"/>
          <p:nvPr/>
        </p:nvSpPr>
        <p:spPr>
          <a:xfrm>
            <a:off x="2335625" y="4751496"/>
            <a:ext cx="4812214" cy="430887"/>
          </a:xfrm>
          <a:prstGeom prst="rect">
            <a:avLst/>
          </a:prstGeom>
          <a:noFill/>
        </p:spPr>
        <p:txBody>
          <a:bodyPr wrap="square" rtlCol="0">
            <a:spAutoFit/>
          </a:bodyPr>
          <a:lstStyle/>
          <a:p>
            <a:r>
              <a:rPr lang="en-US" sz="1050" dirty="0"/>
              <a:t>Rothman Ph.D., D. A tsunami of learners called generation Z. Retrieved from</a:t>
            </a:r>
          </a:p>
          <a:p>
            <a:r>
              <a:rPr lang="en-US" sz="1050" dirty="0"/>
              <a:t>        http://mdle.net/Journal/A_Tsunami_of_Learners_Called_Generation_Z.pdf</a:t>
            </a:r>
          </a:p>
        </p:txBody>
      </p:sp>
    </p:spTree>
    <p:extLst>
      <p:ext uri="{BB962C8B-B14F-4D97-AF65-F5344CB8AC3E}">
        <p14:creationId xmlns:p14="http://schemas.microsoft.com/office/powerpoint/2010/main" val="134863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A8E36FC-B8FC-45BC-945D-A64791C7C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90" y="988742"/>
            <a:ext cx="3652954" cy="3652954"/>
          </a:xfrm>
          <a:prstGeom prst="rect">
            <a:avLst/>
          </a:prstGeom>
        </p:spPr>
      </p:pic>
      <p:pic>
        <p:nvPicPr>
          <p:cNvPr id="4" name="Picture 3">
            <a:extLst>
              <a:ext uri="{FF2B5EF4-FFF2-40B4-BE49-F238E27FC236}">
                <a16:creationId xmlns="" xmlns:a16="http://schemas.microsoft.com/office/drawing/2014/main" id="{49E5DD59-8C41-4B03-8FA5-239DF5AB6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974" y="1822404"/>
            <a:ext cx="4356550" cy="2452229"/>
          </a:xfrm>
          <a:prstGeom prst="rect">
            <a:avLst/>
          </a:prstGeom>
          <a:effectLst>
            <a:softEdge rad="127000"/>
          </a:effectLst>
        </p:spPr>
      </p:pic>
    </p:spTree>
    <p:extLst>
      <p:ext uri="{BB962C8B-B14F-4D97-AF65-F5344CB8AC3E}">
        <p14:creationId xmlns:p14="http://schemas.microsoft.com/office/powerpoint/2010/main" val="2062304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B4FF065C-1EB1-472E-B0DC-F368ABF80219}"/>
              </a:ext>
            </a:extLst>
          </p:cNvPr>
          <p:cNvSpPr txBox="1"/>
          <p:nvPr/>
        </p:nvSpPr>
        <p:spPr>
          <a:xfrm>
            <a:off x="4990693" y="4192734"/>
            <a:ext cx="3608745" cy="523220"/>
          </a:xfrm>
          <a:prstGeom prst="rect">
            <a:avLst/>
          </a:prstGeom>
          <a:noFill/>
        </p:spPr>
        <p:txBody>
          <a:bodyPr wrap="none" rtlCol="0">
            <a:spAutoFit/>
          </a:bodyPr>
          <a:lstStyle/>
          <a:p>
            <a:r>
              <a:rPr lang="en-US" sz="2800" b="1" dirty="0">
                <a:hlinkClick r:id="rId2"/>
              </a:rPr>
              <a:t>https://</a:t>
            </a:r>
            <a:r>
              <a:rPr lang="en-US" sz="2800" b="1" dirty="0" smtClean="0">
                <a:hlinkClick r:id="rId2"/>
              </a:rPr>
              <a:t>goo.gl/zCZqLe</a:t>
            </a:r>
            <a:r>
              <a:rPr lang="en-US" sz="2800" b="1" dirty="0" smtClean="0"/>
              <a:t>  </a:t>
            </a:r>
            <a:endParaRPr lang="en-US" sz="2800" b="1" dirty="0"/>
          </a:p>
        </p:txBody>
      </p:sp>
      <p:pic>
        <p:nvPicPr>
          <p:cNvPr id="10" name="Picture 9">
            <a:extLst>
              <a:ext uri="{FF2B5EF4-FFF2-40B4-BE49-F238E27FC236}">
                <a16:creationId xmlns="" xmlns:a16="http://schemas.microsoft.com/office/drawing/2014/main" id="{2BB1DA87-EDC9-44C4-AC08-9EC041B38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19" y="291350"/>
            <a:ext cx="2947093" cy="2958560"/>
          </a:xfrm>
          <a:prstGeom prst="rect">
            <a:avLst/>
          </a:prstGeom>
        </p:spPr>
      </p:pic>
      <p:sp>
        <p:nvSpPr>
          <p:cNvPr id="11" name="TextBox 10">
            <a:extLst>
              <a:ext uri="{FF2B5EF4-FFF2-40B4-BE49-F238E27FC236}">
                <a16:creationId xmlns="" xmlns:a16="http://schemas.microsoft.com/office/drawing/2014/main" id="{E97FDE61-9DD5-4454-A7C5-0CC4A1E29BF0}"/>
              </a:ext>
            </a:extLst>
          </p:cNvPr>
          <p:cNvSpPr txBox="1"/>
          <p:nvPr/>
        </p:nvSpPr>
        <p:spPr>
          <a:xfrm>
            <a:off x="557780" y="4192734"/>
            <a:ext cx="3405676" cy="646331"/>
          </a:xfrm>
          <a:prstGeom prst="rect">
            <a:avLst/>
          </a:prstGeom>
          <a:solidFill>
            <a:srgbClr val="660033"/>
          </a:solidFill>
        </p:spPr>
        <p:txBody>
          <a:bodyPr wrap="none" rtlCol="0">
            <a:spAutoFit/>
          </a:bodyPr>
          <a:lstStyle/>
          <a:p>
            <a:pPr algn="ctr"/>
            <a:r>
              <a:rPr lang="en-US" b="1" dirty="0">
                <a:solidFill>
                  <a:schemeClr val="bg1"/>
                </a:solidFill>
              </a:rPr>
              <a:t>Get presentation, detailed report,</a:t>
            </a:r>
          </a:p>
          <a:p>
            <a:pPr algn="ctr"/>
            <a:r>
              <a:rPr lang="en-US" b="1" dirty="0">
                <a:solidFill>
                  <a:schemeClr val="bg1"/>
                </a:solidFill>
              </a:rPr>
              <a:t>Video links, and websites.</a:t>
            </a:r>
          </a:p>
        </p:txBody>
      </p:sp>
      <p:sp>
        <p:nvSpPr>
          <p:cNvPr id="12" name="TextBox 11">
            <a:extLst>
              <a:ext uri="{FF2B5EF4-FFF2-40B4-BE49-F238E27FC236}">
                <a16:creationId xmlns="" xmlns:a16="http://schemas.microsoft.com/office/drawing/2014/main" id="{AFE9937B-B0D1-4E9B-B7C6-F973693AF2D4}"/>
              </a:ext>
            </a:extLst>
          </p:cNvPr>
          <p:cNvSpPr txBox="1"/>
          <p:nvPr/>
        </p:nvSpPr>
        <p:spPr>
          <a:xfrm>
            <a:off x="4299674" y="4254289"/>
            <a:ext cx="567784" cy="523220"/>
          </a:xfrm>
          <a:prstGeom prst="rect">
            <a:avLst/>
          </a:prstGeom>
          <a:noFill/>
        </p:spPr>
        <p:txBody>
          <a:bodyPr wrap="none" rtlCol="0">
            <a:spAutoFit/>
          </a:bodyPr>
          <a:lstStyle/>
          <a:p>
            <a:r>
              <a:rPr lang="en-US" sz="2800" dirty="0">
                <a:sym typeface="Wingdings" panose="05000000000000000000" pitchFamily="2" charset="2"/>
              </a:rPr>
              <a:t></a:t>
            </a:r>
            <a:endParaRPr lang="en-US" sz="2800" dirty="0"/>
          </a:p>
        </p:txBody>
      </p:sp>
      <p:pic>
        <p:nvPicPr>
          <p:cNvPr id="6" name="Picture 5">
            <a:extLst>
              <a:ext uri="{FF2B5EF4-FFF2-40B4-BE49-F238E27FC236}">
                <a16:creationId xmlns="" xmlns:a16="http://schemas.microsoft.com/office/drawing/2014/main" id="{CD36F9C5-B789-45B7-A867-079149C65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602" y="199768"/>
            <a:ext cx="3337777" cy="2374395"/>
          </a:xfrm>
          <a:prstGeom prst="rect">
            <a:avLst/>
          </a:prstGeom>
          <a:effectLst>
            <a:softEdge rad="127000"/>
          </a:effectLst>
        </p:spPr>
      </p:pic>
      <p:sp>
        <p:nvSpPr>
          <p:cNvPr id="7" name="TextBox 6">
            <a:extLst>
              <a:ext uri="{FF2B5EF4-FFF2-40B4-BE49-F238E27FC236}">
                <a16:creationId xmlns="" xmlns:a16="http://schemas.microsoft.com/office/drawing/2014/main" id="{ED6E60E0-D266-47E5-BFCF-29E79FEA8876}"/>
              </a:ext>
            </a:extLst>
          </p:cNvPr>
          <p:cNvSpPr txBox="1"/>
          <p:nvPr/>
        </p:nvSpPr>
        <p:spPr>
          <a:xfrm>
            <a:off x="5452562" y="2687718"/>
            <a:ext cx="2185855" cy="584775"/>
          </a:xfrm>
          <a:prstGeom prst="rect">
            <a:avLst/>
          </a:prstGeom>
          <a:noFill/>
          <a:ln w="57150">
            <a:solidFill>
              <a:schemeClr val="accent1"/>
            </a:solidFill>
          </a:ln>
        </p:spPr>
        <p:txBody>
          <a:bodyPr wrap="none" rtlCol="0">
            <a:spAutoFit/>
          </a:bodyPr>
          <a:lstStyle/>
          <a:p>
            <a:pPr algn="ctr"/>
            <a:r>
              <a:rPr lang="en-US" sz="1600" b="1" dirty="0">
                <a:solidFill>
                  <a:srgbClr val="0070C0"/>
                </a:solidFill>
              </a:rPr>
              <a:t>Meet Generation Alpha</a:t>
            </a:r>
          </a:p>
          <a:p>
            <a:pPr algn="ctr"/>
            <a:r>
              <a:rPr lang="en-US" sz="1600" b="1" dirty="0">
                <a:solidFill>
                  <a:srgbClr val="0070C0"/>
                </a:solidFill>
              </a:rPr>
              <a:t>Born 2010 </a:t>
            </a:r>
            <a:r>
              <a:rPr lang="en-US" sz="1600" b="1" dirty="0">
                <a:solidFill>
                  <a:srgbClr val="0070C0"/>
                </a:solidFill>
                <a:sym typeface="Wingdings" panose="05000000000000000000" pitchFamily="2" charset="2"/>
              </a:rPr>
              <a:t></a:t>
            </a:r>
            <a:endParaRPr lang="en-US" sz="1600" b="1" dirty="0">
              <a:solidFill>
                <a:srgbClr val="0070C0"/>
              </a:solidFill>
            </a:endParaRPr>
          </a:p>
        </p:txBody>
      </p:sp>
    </p:spTree>
    <p:extLst>
      <p:ext uri="{BB962C8B-B14F-4D97-AF65-F5344CB8AC3E}">
        <p14:creationId xmlns:p14="http://schemas.microsoft.com/office/powerpoint/2010/main" val="398073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56F9A94-C266-46A5-888A-09AF5EDBF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34"/>
            <a:ext cx="9144000" cy="5674732"/>
          </a:xfrm>
          <a:prstGeom prst="rect">
            <a:avLst/>
          </a:prstGeom>
        </p:spPr>
      </p:pic>
    </p:spTree>
    <p:extLst>
      <p:ext uri="{BB962C8B-B14F-4D97-AF65-F5344CB8AC3E}">
        <p14:creationId xmlns:p14="http://schemas.microsoft.com/office/powerpoint/2010/main" val="347344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20B6CEA-C8E0-4A04-A3C8-33DF9264C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855"/>
            <a:ext cx="9144000" cy="3913289"/>
          </a:xfrm>
          <a:prstGeom prst="rect">
            <a:avLst/>
          </a:prstGeom>
        </p:spPr>
      </p:pic>
    </p:spTree>
    <p:extLst>
      <p:ext uri="{BB962C8B-B14F-4D97-AF65-F5344CB8AC3E}">
        <p14:creationId xmlns:p14="http://schemas.microsoft.com/office/powerpoint/2010/main" val="274386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D820084-F5C0-46B4-A029-7E9914414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562"/>
            <a:ext cx="9144000" cy="4071876"/>
          </a:xfrm>
          <a:prstGeom prst="rect">
            <a:avLst/>
          </a:prstGeom>
        </p:spPr>
      </p:pic>
    </p:spTree>
    <p:extLst>
      <p:ext uri="{BB962C8B-B14F-4D97-AF65-F5344CB8AC3E}">
        <p14:creationId xmlns:p14="http://schemas.microsoft.com/office/powerpoint/2010/main" val="243340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FB2BF0A-A56A-415F-A804-5ADD1D8B7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16"/>
            <a:ext cx="9144000" cy="5459767"/>
          </a:xfrm>
          <a:prstGeom prst="rect">
            <a:avLst/>
          </a:prstGeom>
        </p:spPr>
      </p:pic>
    </p:spTree>
    <p:extLst>
      <p:ext uri="{BB962C8B-B14F-4D97-AF65-F5344CB8AC3E}">
        <p14:creationId xmlns:p14="http://schemas.microsoft.com/office/powerpoint/2010/main" val="64260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A01F407-5F09-4CCB-8D8B-E53CB3D5B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03" y="0"/>
            <a:ext cx="8798193" cy="5715000"/>
          </a:xfrm>
          <a:prstGeom prst="rect">
            <a:avLst/>
          </a:prstGeom>
        </p:spPr>
      </p:pic>
    </p:spTree>
    <p:extLst>
      <p:ext uri="{BB962C8B-B14F-4D97-AF65-F5344CB8AC3E}">
        <p14:creationId xmlns:p14="http://schemas.microsoft.com/office/powerpoint/2010/main" val="99344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D7CFB5D-9584-4668-B946-19FC564CE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90" y="0"/>
            <a:ext cx="8651219" cy="5715000"/>
          </a:xfrm>
          <a:prstGeom prst="rect">
            <a:avLst/>
          </a:prstGeom>
        </p:spPr>
      </p:pic>
    </p:spTree>
    <p:extLst>
      <p:ext uri="{BB962C8B-B14F-4D97-AF65-F5344CB8AC3E}">
        <p14:creationId xmlns:p14="http://schemas.microsoft.com/office/powerpoint/2010/main" val="2203321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5950</TotalTime>
  <Words>1057</Words>
  <Application>Microsoft Macintosh PowerPoint</Application>
  <PresentationFormat>On-screen Show (16:10)</PresentationFormat>
  <Paragraphs>55</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Calibri Light</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England</dc:creator>
  <cp:lastModifiedBy>Martinez, Dr. Elda E.</cp:lastModifiedBy>
  <cp:revision>79</cp:revision>
  <dcterms:created xsi:type="dcterms:W3CDTF">2017-09-25T13:31:12Z</dcterms:created>
  <dcterms:modified xsi:type="dcterms:W3CDTF">2017-10-23T15:38:45Z</dcterms:modified>
</cp:coreProperties>
</file>