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sldIdLst>
    <p:sldId id="256" r:id="rId6"/>
    <p:sldId id="273" r:id="rId7"/>
    <p:sldId id="271" r:id="rId8"/>
    <p:sldId id="269" r:id="rId9"/>
    <p:sldId id="268" r:id="rId10"/>
    <p:sldId id="267" r:id="rId11"/>
    <p:sldId id="276" r:id="rId12"/>
    <p:sldId id="277" r:id="rId13"/>
    <p:sldId id="279" r:id="rId14"/>
    <p:sldId id="272" r:id="rId15"/>
    <p:sldId id="275" r:id="rId16"/>
    <p:sldId id="257" r:id="rId17"/>
    <p:sldId id="278" r:id="rId18"/>
    <p:sldId id="27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1" autoAdjust="0"/>
    <p:restoredTop sz="93216"/>
  </p:normalViewPr>
  <p:slideViewPr>
    <p:cSldViewPr snapToGrid="0" snapToObjects="1">
      <p:cViewPr varScale="1">
        <p:scale>
          <a:sx n="56" d="100"/>
          <a:sy n="56" d="100"/>
        </p:scale>
        <p:origin x="1000"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24" Type="http://schemas.microsoft.com/office/2015/10/relationships/revisionInfo" Target="revisionInfo.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794292-72E5-4A4D-97FA-77D200F12A00}" type="datetimeFigureOut">
              <a:rPr lang="en-US" smtClean="0"/>
              <a:t>10/23/17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D448A-D197-7F4A-8E84-3B67A649E24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794292-72E5-4A4D-97FA-77D200F12A00}" type="datetimeFigureOut">
              <a:rPr lang="en-US" smtClean="0"/>
              <a:t>10/23/17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D448A-D197-7F4A-8E84-3B67A649E24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794292-72E5-4A4D-97FA-77D200F12A00}" type="datetimeFigureOut">
              <a:rPr lang="en-US" smtClean="0"/>
              <a:t>10/23/17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D448A-D197-7F4A-8E84-3B67A649E24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794292-72E5-4A4D-97FA-77D200F12A00}" type="datetimeFigureOut">
              <a:rPr lang="en-US" smtClean="0"/>
              <a:t>10/23/17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D448A-D197-7F4A-8E84-3B67A649E24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794292-72E5-4A4D-97FA-77D200F12A00}" type="datetimeFigureOut">
              <a:rPr lang="en-US" smtClean="0"/>
              <a:t>10/23/17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0D448A-D197-7F4A-8E84-3B67A649E24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794292-72E5-4A4D-97FA-77D200F12A00}" type="datetimeFigureOut">
              <a:rPr lang="en-US" smtClean="0"/>
              <a:t>10/23/17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0D448A-D197-7F4A-8E84-3B67A649E24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794292-72E5-4A4D-97FA-77D200F12A00}" type="datetimeFigureOut">
              <a:rPr lang="en-US" smtClean="0"/>
              <a:t>10/23/17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0D448A-D197-7F4A-8E84-3B67A649E24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794292-72E5-4A4D-97FA-77D200F12A00}" type="datetimeFigureOut">
              <a:rPr lang="en-US" smtClean="0"/>
              <a:t>10/23/17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0D448A-D197-7F4A-8E84-3B67A649E24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94292-72E5-4A4D-97FA-77D200F12A00}" type="datetimeFigureOut">
              <a:rPr lang="en-US" smtClean="0"/>
              <a:t>10/23/17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0D448A-D197-7F4A-8E84-3B67A649E24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794292-72E5-4A4D-97FA-77D200F12A00}" type="datetimeFigureOut">
              <a:rPr lang="en-US" smtClean="0"/>
              <a:t>10/23/17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0D448A-D197-7F4A-8E84-3B67A649E24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794292-72E5-4A4D-97FA-77D200F12A00}" type="datetimeFigureOut">
              <a:rPr lang="en-US" smtClean="0"/>
              <a:t>10/23/17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0D448A-D197-7F4A-8E84-3B67A649E24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94292-72E5-4A4D-97FA-77D200F12A00}" type="datetimeFigureOut">
              <a:rPr lang="en-US" smtClean="0"/>
              <a:t>10/23/17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D448A-D197-7F4A-8E84-3B67A649E24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hyperlink" Target="mailto:belinda.flores@utsa.edu" TargetMode="External"/><Relationship Id="rId4" Type="http://schemas.openxmlformats.org/officeDocument/2006/relationships/hyperlink" Target="mailto:Margo.dellicarpini@utsa.edu" TargetMode="External"/><Relationship Id="rId5" Type="http://schemas.openxmlformats.org/officeDocument/2006/relationships/hyperlink" Target="mailto:Lorena.claeys@utsa.edu" TargetMode="External"/><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P-cover.png"/>
          <p:cNvPicPr>
            <a:picLocks noChangeAspect="1"/>
          </p:cNvPicPr>
          <p:nvPr/>
        </p:nvPicPr>
        <p:blipFill>
          <a:blip r:embed="rId2"/>
          <a:stretch>
            <a:fillRect/>
          </a:stretch>
        </p:blipFill>
        <p:spPr>
          <a:xfrm>
            <a:off x="0" y="0"/>
            <a:ext cx="9144000" cy="6858000"/>
          </a:xfrm>
          <a:prstGeom prst="rect">
            <a:avLst/>
          </a:prstGeom>
        </p:spPr>
      </p:pic>
      <p:sp>
        <p:nvSpPr>
          <p:cNvPr id="6" name="TextBox 5"/>
          <p:cNvSpPr txBox="1"/>
          <p:nvPr/>
        </p:nvSpPr>
        <p:spPr>
          <a:xfrm>
            <a:off x="4082327" y="4652790"/>
            <a:ext cx="4501234" cy="646331"/>
          </a:xfrm>
          <a:prstGeom prst="rect">
            <a:avLst/>
          </a:prstGeom>
          <a:noFill/>
        </p:spPr>
        <p:txBody>
          <a:bodyPr wrap="square" rtlCol="0">
            <a:spAutoFit/>
          </a:bodyPr>
          <a:lstStyle/>
          <a:p>
            <a:pPr algn="ctr"/>
            <a:r>
              <a:rPr lang="en-US" b="1" dirty="0">
                <a:solidFill>
                  <a:srgbClr val="F26000"/>
                </a:solidFill>
                <a:latin typeface="Helvetica"/>
                <a:cs typeface="Helvetica"/>
              </a:rPr>
              <a:t>Collaborative Partnerships to Create Teacher Career Pathways</a:t>
            </a:r>
          </a:p>
        </p:txBody>
      </p:sp>
      <p:pic>
        <p:nvPicPr>
          <p:cNvPr id="8" name="Picture 7" descr="Description: Macintosh HD:Users:fqj128:.dropbox-two:Dropbox:CreativeProjects:Clients:Marketing:website branding:email signatures:runnerbody.jpg"/>
          <p:cNvPicPr/>
          <p:nvPr/>
        </p:nvPicPr>
        <p:blipFill>
          <a:blip r:embed="rId3">
            <a:extLst>
              <a:ext uri="{28A0092B-C50C-407E-A947-70E740481C1C}">
                <a14:useLocalDpi xmlns:a14="http://schemas.microsoft.com/office/drawing/2010/main" val="0"/>
              </a:ext>
            </a:extLst>
          </a:blip>
          <a:srcRect/>
          <a:stretch>
            <a:fillRect/>
          </a:stretch>
        </p:blipFill>
        <p:spPr bwMode="auto">
          <a:xfrm>
            <a:off x="4413504" y="5486273"/>
            <a:ext cx="2353056" cy="89624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emplate.png"/>
          <p:cNvPicPr>
            <a:picLocks noChangeAspect="1"/>
          </p:cNvPicPr>
          <p:nvPr/>
        </p:nvPicPr>
        <p:blipFill>
          <a:blip r:embed="rId2"/>
          <a:stretch>
            <a:fillRect/>
          </a:stretch>
        </p:blipFill>
        <p:spPr>
          <a:xfrm>
            <a:off x="0" y="-47540"/>
            <a:ext cx="9144000" cy="6858000"/>
          </a:xfrm>
          <a:prstGeom prst="rect">
            <a:avLst/>
          </a:prstGeom>
        </p:spPr>
      </p:pic>
      <p:sp>
        <p:nvSpPr>
          <p:cNvPr id="2" name="Title 1"/>
          <p:cNvSpPr>
            <a:spLocks noGrp="1"/>
          </p:cNvSpPr>
          <p:nvPr>
            <p:ph type="title"/>
          </p:nvPr>
        </p:nvSpPr>
        <p:spPr>
          <a:xfrm>
            <a:off x="457200" y="3185652"/>
            <a:ext cx="8229600" cy="3052916"/>
          </a:xfrm>
        </p:spPr>
        <p:txBody>
          <a:bodyPr>
            <a:noAutofit/>
          </a:bodyPr>
          <a:lstStyle/>
          <a:p>
            <a:pPr algn="l"/>
            <a:r>
              <a:rPr lang="en-US" sz="3600" dirty="0"/>
              <a:t/>
            </a:r>
            <a:br>
              <a:rPr lang="en-US" sz="3600" dirty="0"/>
            </a:br>
            <a:r>
              <a:rPr lang="en-US" sz="3600" dirty="0"/>
              <a:t>UTSA Residency model 2.0</a:t>
            </a:r>
            <a:br>
              <a:rPr lang="en-US" sz="3600" dirty="0"/>
            </a:br>
            <a:r>
              <a:rPr lang="en-US" sz="3600" dirty="0"/>
              <a:t/>
            </a:r>
            <a:br>
              <a:rPr lang="en-US" sz="3600" dirty="0"/>
            </a:br>
            <a:r>
              <a:rPr lang="en-US" sz="2800" dirty="0"/>
              <a:t>Residencies with Northside ISD</a:t>
            </a:r>
            <a:br>
              <a:rPr lang="en-US" sz="2800" dirty="0"/>
            </a:br>
            <a:r>
              <a:rPr lang="en-US" sz="2800" dirty="0"/>
              <a:t/>
            </a:r>
            <a:br>
              <a:rPr lang="en-US" sz="2800" dirty="0"/>
            </a:br>
            <a:r>
              <a:rPr lang="en-US" sz="2800" dirty="0"/>
              <a:t>Innovative coursework and technology</a:t>
            </a:r>
            <a:br>
              <a:rPr lang="en-US" sz="2800" dirty="0"/>
            </a:br>
            <a:r>
              <a:rPr lang="en-US" sz="2800" dirty="0"/>
              <a:t/>
            </a:r>
            <a:br>
              <a:rPr lang="en-US" sz="2800" dirty="0"/>
            </a:br>
            <a:r>
              <a:rPr lang="en-US" sz="2800" dirty="0"/>
              <a:t>Support for TExES exam preparation</a:t>
            </a:r>
            <a:br>
              <a:rPr lang="en-US" sz="2800" dirty="0"/>
            </a:br>
            <a:r>
              <a:rPr lang="en-US" sz="2800" dirty="0"/>
              <a:t/>
            </a:r>
            <a:br>
              <a:rPr lang="en-US" sz="2800" dirty="0"/>
            </a:br>
            <a:r>
              <a:rPr lang="en-US" sz="2800" dirty="0"/>
              <a:t>Opportunities for research with faculty</a:t>
            </a:r>
            <a:br>
              <a:rPr lang="en-US" sz="2800" dirty="0"/>
            </a:br>
            <a:r>
              <a:rPr lang="en-US" sz="2800" dirty="0"/>
              <a:t/>
            </a:r>
            <a:br>
              <a:rPr lang="en-US" sz="2800" dirty="0"/>
            </a:br>
            <a:r>
              <a:rPr lang="en-US" sz="2800" dirty="0"/>
              <a:t>Residents participate in the Teacher Academy Learning Community</a:t>
            </a:r>
            <a:br>
              <a:rPr lang="en-US" sz="2800" dirty="0"/>
            </a:br>
            <a:r>
              <a:rPr lang="en-US" sz="2800" dirty="0"/>
              <a:t/>
            </a:r>
            <a:br>
              <a:rPr lang="en-US" sz="2800" dirty="0"/>
            </a:br>
            <a:r>
              <a:rPr lang="en-US" sz="2800" dirty="0"/>
              <a:t>Graduate research assistant collaboration</a:t>
            </a:r>
            <a:br>
              <a:rPr lang="en-US" sz="2800" dirty="0"/>
            </a:br>
            <a:r>
              <a:rPr lang="en-US" sz="2800" dirty="0"/>
              <a:t/>
            </a:r>
            <a:br>
              <a:rPr lang="en-US" sz="2800" dirty="0"/>
            </a:br>
            <a:r>
              <a:rPr lang="en-US" sz="2800" dirty="0"/>
              <a:t/>
            </a:r>
            <a:br>
              <a:rPr lang="en-US" sz="2800" dirty="0"/>
            </a:br>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endParaRPr lang="en-US" sz="3600" dirty="0"/>
          </a:p>
        </p:txBody>
      </p:sp>
    </p:spTree>
    <p:extLst>
      <p:ext uri="{BB962C8B-B14F-4D97-AF65-F5344CB8AC3E}">
        <p14:creationId xmlns:p14="http://schemas.microsoft.com/office/powerpoint/2010/main" val="3287284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emplat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722672"/>
            <a:ext cx="8229600" cy="766916"/>
          </a:xfrm>
        </p:spPr>
        <p:txBody>
          <a:bodyPr>
            <a:normAutofit/>
          </a:bodyPr>
          <a:lstStyle/>
          <a:p>
            <a:r>
              <a:rPr lang="en-US" sz="3600" dirty="0"/>
              <a:t>Residency/Lab School 2.0</a:t>
            </a:r>
          </a:p>
        </p:txBody>
      </p:sp>
      <p:sp>
        <p:nvSpPr>
          <p:cNvPr id="3" name="Content Placeholder 2"/>
          <p:cNvSpPr>
            <a:spLocks noGrp="1"/>
          </p:cNvSpPr>
          <p:nvPr>
            <p:ph sz="half" idx="1"/>
          </p:nvPr>
        </p:nvSpPr>
        <p:spPr>
          <a:xfrm>
            <a:off x="457199" y="1489589"/>
            <a:ext cx="8436077" cy="4807972"/>
          </a:xfrm>
        </p:spPr>
        <p:txBody>
          <a:bodyPr>
            <a:normAutofit fontScale="70000" lnSpcReduction="20000"/>
          </a:bodyPr>
          <a:lstStyle/>
          <a:p>
            <a:pPr marL="0" indent="0">
              <a:buNone/>
            </a:pPr>
            <a:r>
              <a:rPr lang="en-US" dirty="0"/>
              <a:t>Key Characteristics of Strong Residencies: </a:t>
            </a:r>
          </a:p>
          <a:p>
            <a:pPr marL="0" indent="0">
              <a:buNone/>
            </a:pPr>
            <a:endParaRPr lang="en-US" dirty="0"/>
          </a:p>
          <a:p>
            <a:pPr marL="514350" indent="-514350">
              <a:buAutoNum type="arabicPeriod"/>
            </a:pPr>
            <a:r>
              <a:rPr lang="en-US" dirty="0"/>
              <a:t>Strong district/university partnerships </a:t>
            </a:r>
          </a:p>
          <a:p>
            <a:pPr marL="514350" indent="-514350">
              <a:buAutoNum type="arabicPeriod"/>
            </a:pPr>
            <a:r>
              <a:rPr lang="en-US" dirty="0"/>
              <a:t>Coursework about teaching and learning tightly integrated with clinical practice </a:t>
            </a:r>
          </a:p>
          <a:p>
            <a:pPr marL="514350" indent="-514350">
              <a:buAutoNum type="arabicPeriod"/>
            </a:pPr>
            <a:r>
              <a:rPr lang="en-US" dirty="0"/>
              <a:t>Full-year residency teaching alongside an expert mentor teacher </a:t>
            </a:r>
          </a:p>
          <a:p>
            <a:pPr marL="514350" indent="-514350">
              <a:buAutoNum type="arabicPeriod"/>
            </a:pPr>
            <a:r>
              <a:rPr lang="en-US" dirty="0"/>
              <a:t>High-ability, diverse candidates recruited to meet specific district hiring needs, typically in fields where there are shortages </a:t>
            </a:r>
          </a:p>
          <a:p>
            <a:pPr marL="514350" indent="-514350">
              <a:buAutoNum type="arabicPeriod"/>
            </a:pPr>
            <a:r>
              <a:rPr lang="en-US" dirty="0"/>
              <a:t>Financial support for residents in exchange for a three- to five-year teaching commitment </a:t>
            </a:r>
          </a:p>
          <a:p>
            <a:pPr marL="514350" indent="-514350">
              <a:buAutoNum type="arabicPeriod"/>
            </a:pPr>
            <a:r>
              <a:rPr lang="en-US" dirty="0"/>
              <a:t>Cohorts of residents placed in “teaching schools” that model good practices with diverse learners and are designed to help novices learn to teach </a:t>
            </a:r>
          </a:p>
          <a:p>
            <a:pPr marL="514350" indent="-514350">
              <a:buAutoNum type="arabicPeriod"/>
            </a:pPr>
            <a:r>
              <a:rPr lang="en-US" dirty="0"/>
              <a:t>Expert mentor teachers who co-teach with residents </a:t>
            </a:r>
          </a:p>
          <a:p>
            <a:pPr marL="514350" indent="-514350">
              <a:buAutoNum type="arabicPeriod"/>
            </a:pPr>
            <a:r>
              <a:rPr lang="en-US" dirty="0"/>
              <a:t>Ongoing mentoring and support for graduates</a:t>
            </a:r>
          </a:p>
          <a:p>
            <a:pPr marL="0" indent="0">
              <a:buNone/>
            </a:pPr>
            <a:endParaRPr lang="en-US" dirty="0"/>
          </a:p>
        </p:txBody>
      </p:sp>
    </p:spTree>
    <p:extLst>
      <p:ext uri="{BB962C8B-B14F-4D97-AF65-F5344CB8AC3E}">
        <p14:creationId xmlns:p14="http://schemas.microsoft.com/office/powerpoint/2010/main" val="1408775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emplate.png"/>
          <p:cNvPicPr>
            <a:picLocks noChangeAspect="1"/>
          </p:cNvPicPr>
          <p:nvPr/>
        </p:nvPicPr>
        <p:blipFill>
          <a:blip r:embed="rId2"/>
          <a:stretch>
            <a:fillRect/>
          </a:stretch>
        </p:blipFill>
        <p:spPr>
          <a:xfrm>
            <a:off x="0" y="0"/>
            <a:ext cx="9144000" cy="6858000"/>
          </a:xfrm>
          <a:prstGeom prst="rect">
            <a:avLst/>
          </a:prstGeom>
        </p:spPr>
      </p:pic>
      <p:sp>
        <p:nvSpPr>
          <p:cNvPr id="8" name="Title 7"/>
          <p:cNvSpPr>
            <a:spLocks noGrp="1"/>
          </p:cNvSpPr>
          <p:nvPr>
            <p:ph type="title"/>
          </p:nvPr>
        </p:nvSpPr>
        <p:spPr>
          <a:xfrm>
            <a:off x="457200" y="658220"/>
            <a:ext cx="8229600" cy="759418"/>
          </a:xfrm>
        </p:spPr>
        <p:txBody>
          <a:bodyPr>
            <a:normAutofit fontScale="90000"/>
          </a:bodyPr>
          <a:lstStyle/>
          <a:p>
            <a:r>
              <a:rPr lang="en-US" dirty="0"/>
              <a:t>Contact</a:t>
            </a:r>
          </a:p>
        </p:txBody>
      </p:sp>
      <p:sp>
        <p:nvSpPr>
          <p:cNvPr id="9" name="Content Placeholder 8"/>
          <p:cNvSpPr>
            <a:spLocks noGrp="1"/>
          </p:cNvSpPr>
          <p:nvPr>
            <p:ph idx="1"/>
          </p:nvPr>
        </p:nvSpPr>
        <p:spPr/>
        <p:txBody>
          <a:bodyPr>
            <a:normAutofit/>
          </a:bodyPr>
          <a:lstStyle/>
          <a:p>
            <a:pPr marL="0" indent="0" algn="ctr">
              <a:buNone/>
            </a:pPr>
            <a:r>
              <a:rPr lang="en-US" sz="1800" dirty="0"/>
              <a:t>Key contact: Belinda Bustos Flores, Ph.D.</a:t>
            </a:r>
          </a:p>
          <a:p>
            <a:pPr marL="0" indent="0" algn="ctr">
              <a:buNone/>
            </a:pPr>
            <a:r>
              <a:rPr lang="en-US" sz="1800" dirty="0">
                <a:hlinkClick r:id="rId3"/>
              </a:rPr>
              <a:t>belinda.flores@utsa.edu</a:t>
            </a:r>
            <a:endParaRPr lang="en-US" sz="1800" dirty="0"/>
          </a:p>
          <a:p>
            <a:pPr marL="0" indent="0" algn="ctr">
              <a:buNone/>
            </a:pPr>
            <a:r>
              <a:rPr lang="en-US" sz="1800" dirty="0"/>
              <a:t>(210) 458-5818</a:t>
            </a:r>
          </a:p>
          <a:p>
            <a:pPr algn="ctr"/>
            <a:endParaRPr lang="en-US" sz="1800" dirty="0"/>
          </a:p>
          <a:p>
            <a:pPr marL="0" indent="0" algn="ctr">
              <a:buNone/>
            </a:pPr>
            <a:r>
              <a:rPr lang="en-US" sz="1800" dirty="0"/>
              <a:t>Margo DelliCarpini, Ph.D.</a:t>
            </a:r>
          </a:p>
          <a:p>
            <a:pPr marL="0" indent="0" algn="ctr">
              <a:buNone/>
            </a:pPr>
            <a:r>
              <a:rPr lang="en-US" sz="1800" dirty="0">
                <a:hlinkClick r:id="rId4"/>
              </a:rPr>
              <a:t>Margo.dellicarpini@utsa.edu</a:t>
            </a:r>
            <a:endParaRPr lang="en-US" sz="1800" dirty="0"/>
          </a:p>
          <a:p>
            <a:pPr marL="0" indent="0" algn="ctr">
              <a:buNone/>
            </a:pPr>
            <a:endParaRPr lang="en-US" sz="1800" dirty="0"/>
          </a:p>
          <a:p>
            <a:pPr marL="0" indent="0" algn="ctr">
              <a:buNone/>
            </a:pPr>
            <a:r>
              <a:rPr lang="en-US" sz="1800" dirty="0"/>
              <a:t>Lorena Claeys, Ph.D.</a:t>
            </a:r>
          </a:p>
          <a:p>
            <a:pPr marL="0" indent="0" algn="ctr">
              <a:buNone/>
            </a:pPr>
            <a:r>
              <a:rPr lang="en-US" sz="1800" dirty="0">
                <a:hlinkClick r:id="rId5"/>
              </a:rPr>
              <a:t>Lorena.claeys@utsa.edu</a:t>
            </a:r>
            <a:endParaRPr lang="en-US" sz="1800" dirty="0"/>
          </a:p>
          <a:p>
            <a:pPr marL="0" indent="0" algn="ctr">
              <a:buNone/>
            </a:pPr>
            <a:endParaRPr lang="en-US" sz="1800" dirty="0"/>
          </a:p>
          <a:p>
            <a:pPr marL="0" indent="0" algn="ctr">
              <a:buNone/>
            </a:pPr>
            <a:r>
              <a:rPr lang="en-US" sz="1800" dirty="0"/>
              <a:t>Educator Preparation Program The University of Texas at San Antonio</a:t>
            </a:r>
          </a:p>
          <a:p>
            <a:pPr marL="0" indent="0" algn="ctr">
              <a:buNone/>
            </a:pPr>
            <a:r>
              <a:rPr lang="en-US" sz="1800" dirty="0"/>
              <a:t>CSOTTE organization affiliation(s): TACTE and TxATE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emplate.png"/>
          <p:cNvPicPr>
            <a:picLocks noChangeAspect="1"/>
          </p:cNvPicPr>
          <p:nvPr/>
        </p:nvPicPr>
        <p:blipFill>
          <a:blip r:embed="rId2"/>
          <a:stretch>
            <a:fillRect/>
          </a:stretch>
        </p:blipFill>
        <p:spPr>
          <a:xfrm>
            <a:off x="-132736" y="132736"/>
            <a:ext cx="9144000" cy="6858000"/>
          </a:xfrm>
          <a:prstGeom prst="rect">
            <a:avLst/>
          </a:prstGeom>
        </p:spPr>
      </p:pic>
      <p:sp>
        <p:nvSpPr>
          <p:cNvPr id="2" name="Title 1"/>
          <p:cNvSpPr>
            <a:spLocks noGrp="1"/>
          </p:cNvSpPr>
          <p:nvPr>
            <p:ph type="title"/>
          </p:nvPr>
        </p:nvSpPr>
        <p:spPr>
          <a:xfrm>
            <a:off x="457200" y="884902"/>
            <a:ext cx="8229600" cy="988143"/>
          </a:xfrm>
        </p:spPr>
        <p:txBody>
          <a:bodyPr>
            <a:noAutofit/>
          </a:bodyPr>
          <a:lstStyle/>
          <a:p>
            <a:r>
              <a:rPr lang="en-US" sz="3600" dirty="0"/>
              <a:t>References</a:t>
            </a:r>
          </a:p>
        </p:txBody>
      </p:sp>
      <p:sp>
        <p:nvSpPr>
          <p:cNvPr id="3" name="Content Placeholder 2"/>
          <p:cNvSpPr>
            <a:spLocks noGrp="1"/>
          </p:cNvSpPr>
          <p:nvPr>
            <p:ph sz="half" idx="1"/>
          </p:nvPr>
        </p:nvSpPr>
        <p:spPr>
          <a:xfrm>
            <a:off x="457199" y="2477729"/>
            <a:ext cx="7964130" cy="3648434"/>
          </a:xfrm>
        </p:spPr>
        <p:txBody>
          <a:bodyPr>
            <a:normAutofit/>
          </a:bodyPr>
          <a:lstStyle/>
          <a:p>
            <a:r>
              <a:rPr lang="en-US" sz="1400" dirty="0"/>
              <a:t>Darling-Hammond, L. (2006). </a:t>
            </a:r>
            <a:r>
              <a:rPr lang="en-US" sz="1400" i="1" dirty="0"/>
              <a:t>Assessing teacher education: The usefulness of multiple measures for assessing program outcomes</a:t>
            </a:r>
            <a:r>
              <a:rPr lang="en-US" sz="1400" dirty="0"/>
              <a:t>. </a:t>
            </a:r>
            <a:r>
              <a:rPr lang="en-US" sz="1400" i="1" dirty="0"/>
              <a:t>Journal of teacher education</a:t>
            </a:r>
            <a:r>
              <a:rPr lang="en-US" sz="1400" dirty="0"/>
              <a:t>, </a:t>
            </a:r>
            <a:r>
              <a:rPr lang="en-US" sz="1400" i="1" dirty="0"/>
              <a:t>57</a:t>
            </a:r>
            <a:r>
              <a:rPr lang="en-US" sz="1400" dirty="0"/>
              <a:t>(2), 120-138.</a:t>
            </a:r>
          </a:p>
          <a:p>
            <a:endParaRPr lang="en-US" sz="1400" dirty="0"/>
          </a:p>
          <a:p>
            <a:r>
              <a:rPr lang="en-US" sz="1400" dirty="0"/>
              <a:t>Guha, R., </a:t>
            </a:r>
            <a:r>
              <a:rPr lang="en-US" sz="1400" dirty="0" err="1"/>
              <a:t>Hyler</a:t>
            </a:r>
            <a:r>
              <a:rPr lang="en-US" sz="1400" dirty="0"/>
              <a:t>, M. E., &amp; Darling-Hammond, L. (2016). </a:t>
            </a:r>
            <a:r>
              <a:rPr lang="en-US" sz="1400" i="1" dirty="0"/>
              <a:t>The Teacher Residency: An innovative model for preparing teachers</a:t>
            </a:r>
            <a:r>
              <a:rPr lang="en-US" sz="1400" dirty="0"/>
              <a:t>. Palo Alto, CA: Learning Policy Institute. </a:t>
            </a:r>
          </a:p>
          <a:p>
            <a:endParaRPr lang="en-US" sz="1400" dirty="0"/>
          </a:p>
          <a:p>
            <a:r>
              <a:rPr lang="en-US" sz="1400" dirty="0"/>
              <a:t>Silva, Tim, Allison McKie, Virginia </a:t>
            </a:r>
            <a:r>
              <a:rPr lang="en-US" sz="1400" dirty="0" err="1"/>
              <a:t>Knechtel</a:t>
            </a:r>
            <a:r>
              <a:rPr lang="en-US" sz="1400" dirty="0"/>
              <a:t>, Philip Gleason, Libby </a:t>
            </a:r>
            <a:r>
              <a:rPr lang="en-US" sz="1400" dirty="0" err="1"/>
              <a:t>Makowsky</a:t>
            </a:r>
            <a:r>
              <a:rPr lang="en-US" sz="1400" dirty="0"/>
              <a:t>. (2014). </a:t>
            </a:r>
            <a:r>
              <a:rPr lang="en-US" sz="1400" i="1" dirty="0"/>
              <a:t>Teaching Residency Programs: A Multisite Look at a New Model to Prepare Teachers for High-Need Schools </a:t>
            </a:r>
            <a:r>
              <a:rPr lang="en-US" sz="1400" dirty="0"/>
              <a:t>(NCEE 2015- 4002). Washington, DC: National Center for Education Evaluation and Regional Assistance, Institute of Education Sciences, U.S. Department of Education. </a:t>
            </a:r>
          </a:p>
        </p:txBody>
      </p:sp>
    </p:spTree>
    <p:extLst>
      <p:ext uri="{BB962C8B-B14F-4D97-AF65-F5344CB8AC3E}">
        <p14:creationId xmlns:p14="http://schemas.microsoft.com/office/powerpoint/2010/main" val="3366652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emplat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646176"/>
            <a:ext cx="8229600" cy="954024"/>
          </a:xfrm>
        </p:spPr>
        <p:txBody>
          <a:bodyPr/>
          <a:lstStyle/>
          <a:p>
            <a:r>
              <a:rPr lang="en-US" dirty="0"/>
              <a:t>Questions or Comments</a:t>
            </a:r>
          </a:p>
        </p:txBody>
      </p:sp>
    </p:spTree>
    <p:extLst>
      <p:ext uri="{BB962C8B-B14F-4D97-AF65-F5344CB8AC3E}">
        <p14:creationId xmlns:p14="http://schemas.microsoft.com/office/powerpoint/2010/main" val="29329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emplate.png"/>
          <p:cNvPicPr>
            <a:picLocks noChangeAspect="1"/>
          </p:cNvPicPr>
          <p:nvPr/>
        </p:nvPicPr>
        <p:blipFill>
          <a:blip r:embed="rId2"/>
          <a:stretch>
            <a:fillRect/>
          </a:stretch>
        </p:blipFill>
        <p:spPr>
          <a:xfrm>
            <a:off x="0" y="0"/>
            <a:ext cx="9144000" cy="6858000"/>
          </a:xfrm>
          <a:prstGeom prst="rect">
            <a:avLst/>
          </a:prstGeom>
        </p:spPr>
      </p:pic>
      <p:sp>
        <p:nvSpPr>
          <p:cNvPr id="8" name="Title 7"/>
          <p:cNvSpPr>
            <a:spLocks noGrp="1"/>
          </p:cNvSpPr>
          <p:nvPr>
            <p:ph type="title"/>
          </p:nvPr>
        </p:nvSpPr>
        <p:spPr>
          <a:xfrm>
            <a:off x="457200" y="658220"/>
            <a:ext cx="8229600" cy="759418"/>
          </a:xfrm>
        </p:spPr>
        <p:txBody>
          <a:bodyPr>
            <a:normAutofit fontScale="90000"/>
          </a:bodyPr>
          <a:lstStyle/>
          <a:p>
            <a:r>
              <a:rPr lang="en-US" dirty="0"/>
              <a:t>CSOTTE </a:t>
            </a:r>
          </a:p>
        </p:txBody>
      </p:sp>
      <p:sp>
        <p:nvSpPr>
          <p:cNvPr id="9" name="Content Placeholder 8"/>
          <p:cNvSpPr>
            <a:spLocks noGrp="1"/>
          </p:cNvSpPr>
          <p:nvPr>
            <p:ph idx="1"/>
          </p:nvPr>
        </p:nvSpPr>
        <p:spPr/>
        <p:txBody>
          <a:bodyPr/>
          <a:lstStyle/>
          <a:p>
            <a:pPr marL="0" indent="0">
              <a:buNone/>
            </a:pPr>
            <a:r>
              <a:rPr lang="en-US" dirty="0">
                <a:solidFill>
                  <a:srgbClr val="FFC000"/>
                </a:solidFill>
              </a:rPr>
              <a:t/>
            </a:r>
            <a:br>
              <a:rPr lang="en-US" dirty="0">
                <a:solidFill>
                  <a:srgbClr val="FFC000"/>
                </a:solidFill>
              </a:rPr>
            </a:br>
            <a:endParaRPr lang="en-US" dirty="0"/>
          </a:p>
        </p:txBody>
      </p:sp>
      <p:pic>
        <p:nvPicPr>
          <p:cNvPr id="5" name="Picture 4" descr="Description: Macintosh HD:Users:fqj128:.dropbox-two:Dropbox:CreativeProjects:Clients:Marketing:website branding:email signatures:runnerbody.jpg"/>
          <p:cNvPicPr/>
          <p:nvPr/>
        </p:nvPicPr>
        <p:blipFill>
          <a:blip r:embed="rId3">
            <a:extLst>
              <a:ext uri="{28A0092B-C50C-407E-A947-70E740481C1C}">
                <a14:useLocalDpi xmlns:a14="http://schemas.microsoft.com/office/drawing/2010/main" val="0"/>
              </a:ext>
            </a:extLst>
          </a:blip>
          <a:srcRect/>
          <a:stretch>
            <a:fillRect/>
          </a:stretch>
        </p:blipFill>
        <p:spPr bwMode="auto">
          <a:xfrm>
            <a:off x="3377184" y="2468753"/>
            <a:ext cx="2353056" cy="896240"/>
          </a:xfrm>
          <a:prstGeom prst="rect">
            <a:avLst/>
          </a:prstGeom>
          <a:noFill/>
          <a:ln>
            <a:noFill/>
          </a:ln>
        </p:spPr>
      </p:pic>
      <p:sp>
        <p:nvSpPr>
          <p:cNvPr id="2" name="Rectangle 1"/>
          <p:cNvSpPr/>
          <p:nvPr/>
        </p:nvSpPr>
        <p:spPr>
          <a:xfrm>
            <a:off x="2511552" y="3890665"/>
            <a:ext cx="4572000" cy="2308324"/>
          </a:xfrm>
          <a:prstGeom prst="rect">
            <a:avLst/>
          </a:prstGeom>
        </p:spPr>
        <p:txBody>
          <a:bodyPr>
            <a:spAutoFit/>
          </a:bodyPr>
          <a:lstStyle/>
          <a:p>
            <a:pPr algn="ctr"/>
            <a:r>
              <a:rPr lang="en-US" sz="2400" dirty="0">
                <a:solidFill>
                  <a:srgbClr val="FFC000"/>
                </a:solidFill>
              </a:rPr>
              <a:t>Presenters: </a:t>
            </a:r>
          </a:p>
          <a:p>
            <a:pPr algn="ctr"/>
            <a:r>
              <a:rPr lang="en-US" sz="2400" dirty="0">
                <a:solidFill>
                  <a:srgbClr val="FFC000"/>
                </a:solidFill>
              </a:rPr>
              <a:t>Belinda Bustos Flores, Ph.D. Margo DelliCarpini, Ph.D. Lorena Claeys, PhD.</a:t>
            </a:r>
          </a:p>
          <a:p>
            <a:pPr algn="ctr"/>
            <a:r>
              <a:rPr lang="en-US" sz="2400" dirty="0">
                <a:solidFill>
                  <a:srgbClr val="FFC000"/>
                </a:solidFill>
              </a:rPr>
              <a:t>Corpus Christi, TX</a:t>
            </a:r>
          </a:p>
          <a:p>
            <a:pPr algn="ctr"/>
            <a:r>
              <a:rPr lang="en-US" sz="2400" dirty="0">
                <a:solidFill>
                  <a:srgbClr val="FFC000"/>
                </a:solidFill>
              </a:rPr>
              <a:t>October 22-24, 2017</a:t>
            </a:r>
          </a:p>
        </p:txBody>
      </p:sp>
    </p:spTree>
    <p:extLst>
      <p:ext uri="{BB962C8B-B14F-4D97-AF65-F5344CB8AC3E}">
        <p14:creationId xmlns:p14="http://schemas.microsoft.com/office/powerpoint/2010/main" val="3374018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emplat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868361"/>
            <a:ext cx="8229600" cy="1004683"/>
          </a:xfrm>
        </p:spPr>
        <p:txBody>
          <a:bodyPr>
            <a:noAutofit/>
          </a:bodyPr>
          <a:lstStyle/>
          <a:p>
            <a:r>
              <a:rPr lang="en-US" sz="3600" dirty="0"/>
              <a:t>Outline</a:t>
            </a:r>
          </a:p>
        </p:txBody>
      </p:sp>
      <p:sp>
        <p:nvSpPr>
          <p:cNvPr id="3" name="Content Placeholder 2"/>
          <p:cNvSpPr>
            <a:spLocks noGrp="1"/>
          </p:cNvSpPr>
          <p:nvPr>
            <p:ph sz="half" idx="1"/>
          </p:nvPr>
        </p:nvSpPr>
        <p:spPr>
          <a:xfrm>
            <a:off x="457199" y="1873044"/>
            <a:ext cx="7565923" cy="4253119"/>
          </a:xfrm>
        </p:spPr>
        <p:txBody>
          <a:bodyPr>
            <a:normAutofit/>
          </a:bodyPr>
          <a:lstStyle/>
          <a:p>
            <a:pPr marL="0" indent="0">
              <a:buNone/>
            </a:pPr>
            <a:r>
              <a:rPr lang="en-US" dirty="0"/>
              <a:t>Main points to discuss</a:t>
            </a:r>
          </a:p>
          <a:p>
            <a:pPr marL="514350" indent="-514350">
              <a:buAutoNum type="arabicPeriod"/>
            </a:pPr>
            <a:r>
              <a:rPr lang="en-US" dirty="0"/>
              <a:t>What is a Teaching Residency Program</a:t>
            </a:r>
          </a:p>
          <a:p>
            <a:pPr marL="514350" indent="-514350">
              <a:buAutoNum type="arabicPeriod"/>
            </a:pPr>
            <a:r>
              <a:rPr lang="en-US" dirty="0"/>
              <a:t>Benefits for stakeholders and Residents</a:t>
            </a:r>
          </a:p>
          <a:p>
            <a:pPr marL="514350" indent="-514350">
              <a:buAutoNum type="arabicPeriod"/>
            </a:pPr>
            <a:r>
              <a:rPr lang="en-US" dirty="0"/>
              <a:t>Funding and Requirements</a:t>
            </a:r>
          </a:p>
          <a:p>
            <a:pPr marL="514350" indent="-514350">
              <a:buAutoNum type="arabicPeriod"/>
            </a:pPr>
            <a:r>
              <a:rPr lang="en-US" dirty="0"/>
              <a:t>Partnership exemplars</a:t>
            </a:r>
          </a:p>
          <a:p>
            <a:pPr marL="514350" indent="-514350">
              <a:buAutoNum type="arabicPeriod"/>
            </a:pPr>
            <a:r>
              <a:rPr lang="en-US" dirty="0"/>
              <a:t>UTSA residency Model 2.0</a:t>
            </a:r>
          </a:p>
          <a:p>
            <a:pPr marL="514350" indent="-514350">
              <a:buAutoNum type="arabicPeriod"/>
            </a:pPr>
            <a:r>
              <a:rPr lang="en-US" dirty="0"/>
              <a:t>Characteristics of a strong residency model</a:t>
            </a:r>
          </a:p>
          <a:p>
            <a:pPr marL="514350" indent="-514350">
              <a:buAutoNum type="arabicPeriod"/>
            </a:pPr>
            <a:endParaRPr lang="en-US" dirty="0"/>
          </a:p>
          <a:p>
            <a:pPr marL="514350" indent="-514350">
              <a:buAutoNum type="arabicPeriod"/>
            </a:pPr>
            <a:endParaRPr lang="en-US" dirty="0"/>
          </a:p>
        </p:txBody>
      </p:sp>
      <p:sp>
        <p:nvSpPr>
          <p:cNvPr id="4" name="Content Placeholder 3"/>
          <p:cNvSpPr>
            <a:spLocks noGrp="1"/>
          </p:cNvSpPr>
          <p:nvPr>
            <p:ph sz="half" idx="2"/>
          </p:nvPr>
        </p:nvSpPr>
        <p:spPr>
          <a:xfrm>
            <a:off x="7462684" y="1600201"/>
            <a:ext cx="1224116" cy="2278626"/>
          </a:xfrm>
        </p:spPr>
        <p:txBody>
          <a:bodyPr/>
          <a:lstStyle/>
          <a:p>
            <a:pPr marL="0" indent="0">
              <a:buNone/>
            </a:pPr>
            <a:endParaRPr lang="en-US" u="sng"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60891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emplat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722671"/>
            <a:ext cx="8229600" cy="1386349"/>
          </a:xfrm>
        </p:spPr>
        <p:txBody>
          <a:bodyPr>
            <a:noAutofit/>
          </a:bodyPr>
          <a:lstStyle/>
          <a:p>
            <a:r>
              <a:rPr lang="en-US" sz="3600" dirty="0"/>
              <a:t>What is Teacher Residency Model 2.0</a:t>
            </a:r>
          </a:p>
        </p:txBody>
      </p:sp>
      <p:sp>
        <p:nvSpPr>
          <p:cNvPr id="3" name="Content Placeholder 2"/>
          <p:cNvSpPr>
            <a:spLocks noGrp="1"/>
          </p:cNvSpPr>
          <p:nvPr>
            <p:ph sz="half" idx="1"/>
          </p:nvPr>
        </p:nvSpPr>
        <p:spPr>
          <a:xfrm>
            <a:off x="575187" y="2109020"/>
            <a:ext cx="7993626" cy="4017144"/>
          </a:xfrm>
        </p:spPr>
        <p:txBody>
          <a:bodyPr>
            <a:normAutofit lnSpcReduction="10000"/>
          </a:bodyPr>
          <a:lstStyle/>
          <a:p>
            <a:pPr marL="0" indent="0">
              <a:buNone/>
            </a:pPr>
            <a:r>
              <a:rPr lang="en-US" dirty="0"/>
              <a:t>Partnership between a four year college (UTSA) and a high-need schools district  designed to prepare teaching students to teach on day one</a:t>
            </a:r>
          </a:p>
          <a:p>
            <a:pPr marL="0" indent="0">
              <a:buNone/>
            </a:pPr>
            <a:endParaRPr lang="en-US" dirty="0"/>
          </a:p>
          <a:p>
            <a:pPr marL="0" indent="0">
              <a:buNone/>
            </a:pPr>
            <a:r>
              <a:rPr lang="en-US" dirty="0"/>
              <a:t>The teacher residency program is embedded in coursework and field experiences</a:t>
            </a:r>
          </a:p>
          <a:p>
            <a:pPr marL="0" indent="0">
              <a:buNone/>
            </a:pPr>
            <a:endParaRPr lang="en-US" dirty="0"/>
          </a:p>
          <a:p>
            <a:pPr marL="0" indent="0">
              <a:buNone/>
            </a:pPr>
            <a:r>
              <a:rPr lang="en-US" dirty="0"/>
              <a:t>Residents are guided by experienced teachers who serve as their mentors</a:t>
            </a:r>
          </a:p>
          <a:p>
            <a:pPr marL="0" indent="0">
              <a:buNone/>
            </a:pPr>
            <a:endParaRPr lang="en-US" dirty="0"/>
          </a:p>
        </p:txBody>
      </p:sp>
    </p:spTree>
    <p:extLst>
      <p:ext uri="{BB962C8B-B14F-4D97-AF65-F5344CB8AC3E}">
        <p14:creationId xmlns:p14="http://schemas.microsoft.com/office/powerpoint/2010/main" val="95519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emplate.png"/>
          <p:cNvPicPr>
            <a:picLocks noChangeAspect="1"/>
          </p:cNvPicPr>
          <p:nvPr/>
        </p:nvPicPr>
        <p:blipFill>
          <a:blip r:embed="rId2"/>
          <a:stretch>
            <a:fillRect/>
          </a:stretch>
        </p:blipFill>
        <p:spPr>
          <a:xfrm>
            <a:off x="-132736" y="132736"/>
            <a:ext cx="9144000" cy="6858000"/>
          </a:xfrm>
          <a:prstGeom prst="rect">
            <a:avLst/>
          </a:prstGeom>
        </p:spPr>
      </p:pic>
      <p:sp>
        <p:nvSpPr>
          <p:cNvPr id="2" name="Title 1"/>
          <p:cNvSpPr>
            <a:spLocks noGrp="1"/>
          </p:cNvSpPr>
          <p:nvPr>
            <p:ph type="title"/>
          </p:nvPr>
        </p:nvSpPr>
        <p:spPr>
          <a:xfrm>
            <a:off x="457200" y="766916"/>
            <a:ext cx="8229600" cy="1106129"/>
          </a:xfrm>
        </p:spPr>
        <p:txBody>
          <a:bodyPr>
            <a:noAutofit/>
          </a:bodyPr>
          <a:lstStyle/>
          <a:p>
            <a:r>
              <a:rPr lang="en-US" sz="3600" dirty="0"/>
              <a:t/>
            </a:r>
            <a:br>
              <a:rPr lang="en-US" sz="3600" dirty="0"/>
            </a:br>
            <a:r>
              <a:rPr lang="en-US" sz="3600" dirty="0"/>
              <a:t>Benefits for schools</a:t>
            </a:r>
            <a:br>
              <a:rPr lang="en-US" sz="3600" dirty="0"/>
            </a:br>
            <a:endParaRPr lang="en-US" sz="3600" dirty="0"/>
          </a:p>
        </p:txBody>
      </p:sp>
      <p:sp>
        <p:nvSpPr>
          <p:cNvPr id="3" name="Content Placeholder 2"/>
          <p:cNvSpPr>
            <a:spLocks noGrp="1"/>
          </p:cNvSpPr>
          <p:nvPr>
            <p:ph sz="half" idx="1"/>
          </p:nvPr>
        </p:nvSpPr>
        <p:spPr>
          <a:xfrm>
            <a:off x="457199" y="1873045"/>
            <a:ext cx="7964130" cy="4253118"/>
          </a:xfrm>
        </p:spPr>
        <p:txBody>
          <a:bodyPr>
            <a:normAutofit/>
          </a:bodyPr>
          <a:lstStyle/>
          <a:p>
            <a:pPr marL="0" indent="0">
              <a:buNone/>
            </a:pPr>
            <a:r>
              <a:rPr lang="en-US" dirty="0"/>
              <a:t>Why is a residency beneficial?</a:t>
            </a:r>
          </a:p>
          <a:p>
            <a:pPr lvl="1"/>
            <a:r>
              <a:rPr lang="en-US" sz="2800" dirty="0"/>
              <a:t>Creates teacher career pathways for critical shortage areas</a:t>
            </a:r>
          </a:p>
          <a:p>
            <a:pPr lvl="1"/>
            <a:r>
              <a:rPr lang="en-US" sz="2800" dirty="0"/>
              <a:t>Increases the ethnic/racial representation of teachers promoting cultural diversity.</a:t>
            </a:r>
          </a:p>
          <a:p>
            <a:pPr lvl="1"/>
            <a:r>
              <a:rPr lang="en-US" sz="2800" dirty="0"/>
              <a:t>Colleges/universities can maximize synergy through collaborative partnerships</a:t>
            </a:r>
          </a:p>
        </p:txBody>
      </p:sp>
    </p:spTree>
    <p:extLst>
      <p:ext uri="{BB962C8B-B14F-4D97-AF65-F5344CB8AC3E}">
        <p14:creationId xmlns:p14="http://schemas.microsoft.com/office/powerpoint/2010/main" val="197525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emplat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663677"/>
            <a:ext cx="8229600" cy="1401097"/>
          </a:xfrm>
        </p:spPr>
        <p:txBody>
          <a:bodyPr>
            <a:normAutofit/>
          </a:bodyPr>
          <a:lstStyle/>
          <a:p>
            <a:r>
              <a:rPr lang="en-US" sz="3600" dirty="0"/>
              <a:t>Benefits for Residents</a:t>
            </a:r>
          </a:p>
        </p:txBody>
      </p:sp>
      <p:sp>
        <p:nvSpPr>
          <p:cNvPr id="3" name="Content Placeholder 2"/>
          <p:cNvSpPr>
            <a:spLocks noGrp="1"/>
          </p:cNvSpPr>
          <p:nvPr>
            <p:ph sz="half" idx="1"/>
          </p:nvPr>
        </p:nvSpPr>
        <p:spPr>
          <a:xfrm>
            <a:off x="457199" y="1858297"/>
            <a:ext cx="8391833" cy="4424515"/>
          </a:xfrm>
        </p:spPr>
        <p:txBody>
          <a:bodyPr>
            <a:normAutofit/>
          </a:bodyPr>
          <a:lstStyle/>
          <a:p>
            <a:r>
              <a:rPr lang="en-US" dirty="0"/>
              <a:t>Residents learn from first hand experience, since the learning is conducted in school setting</a:t>
            </a:r>
          </a:p>
          <a:p>
            <a:r>
              <a:rPr lang="en-US" dirty="0"/>
              <a:t>Residents end with a defined goal of teacher/student expectations</a:t>
            </a:r>
          </a:p>
          <a:p>
            <a:r>
              <a:rPr lang="en-US" dirty="0"/>
              <a:t>Familiarization with district curricula</a:t>
            </a:r>
          </a:p>
          <a:p>
            <a:r>
              <a:rPr lang="en-US" dirty="0"/>
              <a:t>Provides a critical practice response to residents</a:t>
            </a:r>
          </a:p>
          <a:p>
            <a:r>
              <a:rPr lang="en-US" dirty="0"/>
              <a:t>Residency creates link the theory and the practice.</a:t>
            </a:r>
          </a:p>
          <a:p>
            <a:endParaRPr lang="en-US" dirty="0"/>
          </a:p>
          <a:p>
            <a:endParaRPr lang="en-US" dirty="0"/>
          </a:p>
        </p:txBody>
      </p:sp>
    </p:spTree>
    <p:extLst>
      <p:ext uri="{BB962C8B-B14F-4D97-AF65-F5344CB8AC3E}">
        <p14:creationId xmlns:p14="http://schemas.microsoft.com/office/powerpoint/2010/main" val="2076513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emplate.png"/>
          <p:cNvPicPr>
            <a:picLocks noChangeAspect="1"/>
          </p:cNvPicPr>
          <p:nvPr/>
        </p:nvPicPr>
        <p:blipFill>
          <a:blip r:embed="rId2"/>
          <a:stretch>
            <a:fillRect/>
          </a:stretch>
        </p:blipFill>
        <p:spPr>
          <a:xfrm>
            <a:off x="0" y="162233"/>
            <a:ext cx="9144000" cy="6858000"/>
          </a:xfrm>
          <a:prstGeom prst="rect">
            <a:avLst/>
          </a:prstGeom>
        </p:spPr>
      </p:pic>
      <p:sp>
        <p:nvSpPr>
          <p:cNvPr id="2" name="Title 1"/>
          <p:cNvSpPr>
            <a:spLocks noGrp="1"/>
          </p:cNvSpPr>
          <p:nvPr>
            <p:ph type="title"/>
          </p:nvPr>
        </p:nvSpPr>
        <p:spPr>
          <a:xfrm>
            <a:off x="457200" y="646176"/>
            <a:ext cx="8229600" cy="954024"/>
          </a:xfrm>
        </p:spPr>
        <p:txBody>
          <a:bodyPr>
            <a:normAutofit/>
          </a:bodyPr>
          <a:lstStyle/>
          <a:p>
            <a:r>
              <a:rPr lang="en-US" sz="3600" dirty="0"/>
              <a:t>Source of funding &amp; requirements</a:t>
            </a:r>
          </a:p>
        </p:txBody>
      </p:sp>
      <p:sp>
        <p:nvSpPr>
          <p:cNvPr id="4" name="Content Placeholder 3"/>
          <p:cNvSpPr>
            <a:spLocks noGrp="1"/>
          </p:cNvSpPr>
          <p:nvPr>
            <p:ph sz="half" idx="2"/>
          </p:nvPr>
        </p:nvSpPr>
        <p:spPr>
          <a:xfrm>
            <a:off x="781664" y="1474839"/>
            <a:ext cx="7905135" cy="4970206"/>
          </a:xfrm>
        </p:spPr>
        <p:txBody>
          <a:bodyPr>
            <a:normAutofit fontScale="92500" lnSpcReduction="10000"/>
          </a:bodyPr>
          <a:lstStyle/>
          <a:p>
            <a:pPr marL="0" indent="0">
              <a:buNone/>
            </a:pPr>
            <a:r>
              <a:rPr lang="en-US" b="1" dirty="0"/>
              <a:t>Teacher Quality Partnership Grants Program</a:t>
            </a:r>
          </a:p>
          <a:p>
            <a:pPr marL="0" indent="0">
              <a:buNone/>
            </a:pPr>
            <a:r>
              <a:rPr lang="en-US" dirty="0"/>
              <a:t>	</a:t>
            </a:r>
            <a:r>
              <a:rPr lang="en-US" sz="2600" dirty="0"/>
              <a:t>-Teaching Residency Programs (TRPs)</a:t>
            </a:r>
          </a:p>
          <a:p>
            <a:pPr marL="0" indent="0">
              <a:buNone/>
            </a:pPr>
            <a:r>
              <a:rPr lang="en-US" sz="2600" dirty="0"/>
              <a:t>	- Private funding</a:t>
            </a:r>
          </a:p>
          <a:p>
            <a:pPr marL="0" indent="0">
              <a:buNone/>
            </a:pPr>
            <a:r>
              <a:rPr lang="en-US" b="1" dirty="0"/>
              <a:t>Requirements:</a:t>
            </a:r>
            <a:r>
              <a:rPr lang="en-US" dirty="0"/>
              <a:t> </a:t>
            </a:r>
          </a:p>
          <a:p>
            <a:pPr marL="0" indent="0">
              <a:buNone/>
            </a:pPr>
            <a:r>
              <a:rPr lang="en-US" dirty="0"/>
              <a:t>	</a:t>
            </a:r>
            <a:r>
              <a:rPr lang="en-US" sz="2600" dirty="0"/>
              <a:t>-  partnership between higher institution &amp;    			high-need school district</a:t>
            </a:r>
          </a:p>
          <a:p>
            <a:pPr marL="0" indent="0">
              <a:buNone/>
            </a:pPr>
            <a:r>
              <a:rPr lang="en-US" sz="2600" dirty="0"/>
              <a:t>	- Diversification of residents </a:t>
            </a:r>
          </a:p>
          <a:p>
            <a:pPr marL="0" indent="0">
              <a:buNone/>
            </a:pPr>
            <a:r>
              <a:rPr lang="en-US" sz="2600" dirty="0"/>
              <a:t>	- One academic year of teaching alongside a 			mentor teacher</a:t>
            </a:r>
          </a:p>
          <a:p>
            <a:pPr marL="0" indent="0">
              <a:buNone/>
            </a:pPr>
            <a:r>
              <a:rPr lang="en-US" sz="2600" dirty="0"/>
              <a:t>	- graduate level coursework (undergraduate)</a:t>
            </a:r>
          </a:p>
          <a:p>
            <a:pPr marL="0" indent="0">
              <a:buNone/>
            </a:pPr>
            <a:r>
              <a:rPr lang="en-US" sz="2600" dirty="0"/>
              <a:t>	- stipend for resident</a:t>
            </a:r>
          </a:p>
          <a:p>
            <a:pPr marL="0" indent="0">
              <a:buNone/>
            </a:pPr>
            <a:r>
              <a:rPr lang="en-US" sz="2600" dirty="0"/>
              <a:t>	- two years support after job placement</a:t>
            </a:r>
          </a:p>
          <a:p>
            <a:pPr marL="0" indent="0">
              <a:buNone/>
            </a:pPr>
            <a:endParaRPr lang="en-US" sz="26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50794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emplate.png"/>
          <p:cNvPicPr>
            <a:picLocks noChangeAspect="1"/>
          </p:cNvPicPr>
          <p:nvPr/>
        </p:nvPicPr>
        <p:blipFill>
          <a:blip r:embed="rId2"/>
          <a:stretch>
            <a:fillRect/>
          </a:stretch>
        </p:blipFill>
        <p:spPr>
          <a:xfrm>
            <a:off x="0" y="339213"/>
            <a:ext cx="9144000" cy="6858000"/>
          </a:xfrm>
          <a:prstGeom prst="rect">
            <a:avLst/>
          </a:prstGeom>
        </p:spPr>
      </p:pic>
      <p:sp>
        <p:nvSpPr>
          <p:cNvPr id="2" name="Title 1"/>
          <p:cNvSpPr>
            <a:spLocks noGrp="1"/>
          </p:cNvSpPr>
          <p:nvPr>
            <p:ph type="title"/>
          </p:nvPr>
        </p:nvSpPr>
        <p:spPr>
          <a:xfrm>
            <a:off x="457200" y="884902"/>
            <a:ext cx="8229600" cy="1415846"/>
          </a:xfrm>
        </p:spPr>
        <p:txBody>
          <a:bodyPr>
            <a:noAutofit/>
          </a:bodyPr>
          <a:lstStyle/>
          <a:p>
            <a:r>
              <a:rPr lang="en-US" sz="3600" dirty="0"/>
              <a:t>Partnership exemplars of career pathways</a:t>
            </a:r>
          </a:p>
        </p:txBody>
      </p:sp>
      <p:sp>
        <p:nvSpPr>
          <p:cNvPr id="3" name="Content Placeholder 2"/>
          <p:cNvSpPr>
            <a:spLocks noGrp="1"/>
          </p:cNvSpPr>
          <p:nvPr>
            <p:ph sz="half" idx="1"/>
          </p:nvPr>
        </p:nvSpPr>
        <p:spPr>
          <a:xfrm>
            <a:off x="457199" y="2477729"/>
            <a:ext cx="6150078" cy="3648434"/>
          </a:xfrm>
        </p:spPr>
        <p:txBody>
          <a:bodyPr>
            <a:normAutofit lnSpcReduction="10000"/>
          </a:bodyPr>
          <a:lstStyle/>
          <a:p>
            <a:r>
              <a:rPr lang="en-US" dirty="0"/>
              <a:t>Grow your own (GYO) approach</a:t>
            </a:r>
          </a:p>
          <a:p>
            <a:r>
              <a:rPr lang="en-US" dirty="0"/>
              <a:t>Dual credit high schools</a:t>
            </a:r>
          </a:p>
          <a:p>
            <a:pPr lvl="1"/>
            <a:r>
              <a:rPr lang="en-US" dirty="0"/>
              <a:t>Support</a:t>
            </a:r>
          </a:p>
          <a:p>
            <a:pPr lvl="1"/>
            <a:r>
              <a:rPr lang="en-US" dirty="0"/>
              <a:t>Identity development</a:t>
            </a:r>
          </a:p>
          <a:p>
            <a:pPr lvl="1"/>
            <a:r>
              <a:rPr lang="en-US" dirty="0"/>
              <a:t>Promote teaching profession</a:t>
            </a:r>
          </a:p>
          <a:p>
            <a:r>
              <a:rPr lang="en-US" dirty="0"/>
              <a:t>Community colleges</a:t>
            </a:r>
          </a:p>
          <a:p>
            <a:pPr lvl="1"/>
            <a:r>
              <a:rPr lang="en-US" dirty="0"/>
              <a:t>Associate of Arts in Teaching</a:t>
            </a:r>
          </a:p>
          <a:p>
            <a:r>
              <a:rPr lang="en-US" dirty="0"/>
              <a:t>Residency projects</a:t>
            </a:r>
          </a:p>
          <a:p>
            <a:endParaRPr lang="en-US" dirty="0"/>
          </a:p>
        </p:txBody>
      </p:sp>
    </p:spTree>
    <p:extLst>
      <p:ext uri="{BB962C8B-B14F-4D97-AF65-F5344CB8AC3E}">
        <p14:creationId xmlns:p14="http://schemas.microsoft.com/office/powerpoint/2010/main" val="3354938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emplate.png"/>
          <p:cNvPicPr>
            <a:picLocks noChangeAspect="1"/>
          </p:cNvPicPr>
          <p:nvPr/>
        </p:nvPicPr>
        <p:blipFill>
          <a:blip r:embed="rId2"/>
          <a:stretch>
            <a:fillRect/>
          </a:stretch>
        </p:blipFill>
        <p:spPr>
          <a:xfrm>
            <a:off x="0" y="339213"/>
            <a:ext cx="9144000" cy="6858000"/>
          </a:xfrm>
          <a:prstGeom prst="rect">
            <a:avLst/>
          </a:prstGeom>
        </p:spPr>
      </p:pic>
      <p:sp>
        <p:nvSpPr>
          <p:cNvPr id="2" name="Title 1"/>
          <p:cNvSpPr>
            <a:spLocks noGrp="1"/>
          </p:cNvSpPr>
          <p:nvPr>
            <p:ph type="title"/>
          </p:nvPr>
        </p:nvSpPr>
        <p:spPr>
          <a:xfrm>
            <a:off x="457200" y="884901"/>
            <a:ext cx="8229600" cy="2743201"/>
          </a:xfrm>
        </p:spPr>
        <p:txBody>
          <a:bodyPr>
            <a:noAutofit/>
          </a:bodyPr>
          <a:lstStyle/>
          <a:p>
            <a:r>
              <a:rPr lang="en-US" sz="3200" dirty="0">
                <a:latin typeface="+mn-lt"/>
              </a:rPr>
              <a:t/>
            </a:r>
            <a:br>
              <a:rPr lang="en-US" sz="3200" dirty="0">
                <a:latin typeface="+mn-lt"/>
              </a:rPr>
            </a:br>
            <a:r>
              <a:rPr lang="en-US" sz="3200" dirty="0">
                <a:latin typeface="+mn-lt"/>
              </a:rPr>
              <a:t/>
            </a:r>
            <a:br>
              <a:rPr lang="en-US" sz="3200" dirty="0">
                <a:latin typeface="+mn-lt"/>
              </a:rPr>
            </a:br>
            <a:r>
              <a:rPr lang="en-US" sz="3200" dirty="0">
                <a:latin typeface="+mn-lt"/>
              </a:rPr>
              <a:t>“The interconnectedness of theory to practice reinforces best, research-based practices for teacher residents”</a:t>
            </a:r>
            <a:br>
              <a:rPr lang="en-US" sz="3200" dirty="0">
                <a:latin typeface="+mn-lt"/>
              </a:rPr>
            </a:br>
            <a:r>
              <a:rPr lang="en-US" sz="3200" dirty="0">
                <a:latin typeface="+mn-lt"/>
              </a:rPr>
              <a:t>(Guha, </a:t>
            </a:r>
            <a:r>
              <a:rPr lang="en-US" sz="3200" dirty="0" err="1">
                <a:latin typeface="+mn-lt"/>
              </a:rPr>
              <a:t>Hyler</a:t>
            </a:r>
            <a:r>
              <a:rPr lang="en-US" sz="3200" dirty="0">
                <a:latin typeface="+mn-lt"/>
              </a:rPr>
              <a:t>, Darling-Hammond, 2016)</a:t>
            </a:r>
          </a:p>
        </p:txBody>
      </p:sp>
      <p:sp>
        <p:nvSpPr>
          <p:cNvPr id="3" name="Content Placeholder 2"/>
          <p:cNvSpPr>
            <a:spLocks noGrp="1"/>
          </p:cNvSpPr>
          <p:nvPr>
            <p:ph sz="half" idx="1"/>
          </p:nvPr>
        </p:nvSpPr>
        <p:spPr>
          <a:xfrm>
            <a:off x="5088193" y="4867209"/>
            <a:ext cx="1519083" cy="1273944"/>
          </a:xfrm>
        </p:spPr>
        <p:txBody>
          <a:bodyPr>
            <a:normAutofit/>
          </a:bodyPr>
          <a:lstStyle/>
          <a:p>
            <a:endParaRPr lang="en-US" dirty="0"/>
          </a:p>
        </p:txBody>
      </p:sp>
    </p:spTree>
    <p:extLst>
      <p:ext uri="{BB962C8B-B14F-4D97-AF65-F5344CB8AC3E}">
        <p14:creationId xmlns:p14="http://schemas.microsoft.com/office/powerpoint/2010/main" val="3820682303"/>
      </p:ext>
    </p:extLst>
  </p:cSld>
  <p:clrMapOvr>
    <a:masterClrMapping/>
  </p:clrMapOvr>
</p:sld>
</file>

<file path=ppt/theme/theme1.xml><?xml version="1.0" encoding="utf-8"?>
<a:theme xmlns:a="http://schemas.openxmlformats.org/drawingml/2006/main" name="Office Theme">
  <a:themeElements>
    <a:clrScheme name="UTSA">
      <a:dk1>
        <a:srgbClr val="002244"/>
      </a:dk1>
      <a:lt1>
        <a:sysClr val="window" lastClr="FFFFFF"/>
      </a:lt1>
      <a:dk2>
        <a:srgbClr val="002244"/>
      </a:dk2>
      <a:lt2>
        <a:srgbClr val="D5D2CA"/>
      </a:lt2>
      <a:accent1>
        <a:srgbClr val="F26000"/>
      </a:accent1>
      <a:accent2>
        <a:srgbClr val="F3EC7A"/>
      </a:accent2>
      <a:accent3>
        <a:srgbClr val="A4B7B8"/>
      </a:accent3>
      <a:accent4>
        <a:srgbClr val="ABC785"/>
      </a:accent4>
      <a:accent5>
        <a:srgbClr val="156570"/>
      </a:accent5>
      <a:accent6>
        <a:srgbClr val="9DBCB0"/>
      </a:accent6>
      <a:hlink>
        <a:srgbClr val="F26000"/>
      </a:hlink>
      <a:folHlink>
        <a:srgbClr val="F2A26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9e08ca3d-02e5-49e5-ac3f-ddf65e9d53cb">NYC5UXAAA45M-5-55</_dlc_DocId>
    <_dlc_DocIdUrl xmlns="9e08ca3d-02e5-49e5-ac3f-ddf65e9d53cb">
      <Url>https://utsacloud.sharepoint.com/sites/vper/branding/_layouts/15/DocIdRedir.aspx?ID=NYC5UXAAA45M-5-55</Url>
      <Description>NYC5UXAAA45M-5-55</Description>
    </_dlc_DocIdUrl>
    <SharedWithUsers xmlns="ea33289b-e463-45d0-b152-6ca9771e771e">
      <UserInfo>
        <DisplayName>Kevin McCollom</DisplayName>
        <AccountId>297</AccountId>
        <AccountType/>
      </UserInfo>
      <UserInfo>
        <DisplayName>Deborah Silliman Wolfe</DisplayName>
        <AccountId>516</AccountId>
        <AccountType/>
      </UserInfo>
      <UserInfo>
        <DisplayName>Kayla Larsen</DisplayName>
        <AccountId>669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329F619BF3F44A9372EA4393708BFF" ma:contentTypeVersion="6" ma:contentTypeDescription="Create a new document." ma:contentTypeScope="" ma:versionID="75705783b0657b31374b9c4a290e0b14">
  <xsd:schema xmlns:xsd="http://www.w3.org/2001/XMLSchema" xmlns:xs="http://www.w3.org/2001/XMLSchema" xmlns:p="http://schemas.microsoft.com/office/2006/metadata/properties" xmlns:ns2="9e08ca3d-02e5-49e5-ac3f-ddf65e9d53cb" xmlns:ns3="ea33289b-e463-45d0-b152-6ca9771e771e" targetNamespace="http://schemas.microsoft.com/office/2006/metadata/properties" ma:root="true" ma:fieldsID="f613075e319b119fa1d0f7beb737a45d" ns2:_="" ns3:_="">
    <xsd:import namespace="9e08ca3d-02e5-49e5-ac3f-ddf65e9d53cb"/>
    <xsd:import namespace="ea33289b-e463-45d0-b152-6ca9771e771e"/>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08ca3d-02e5-49e5-ac3f-ddf65e9d53c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a33289b-e463-45d0-b152-6ca9771e771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2" nillable="true" ma:displayName="Sharing Hint Hash" ma:internalName="SharingHintHash" ma:readOnly="true">
      <xsd:simpleType>
        <xsd:restriction base="dms:Text"/>
      </xsd:simple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0978E03-AC80-468F-92C7-DE81D3A2F261}">
  <ds:schemaRefs>
    <ds:schemaRef ds:uri="http://schemas.microsoft.com/sharepoint/v3/contenttype/forms"/>
  </ds:schemaRefs>
</ds:datastoreItem>
</file>

<file path=customXml/itemProps2.xml><?xml version="1.0" encoding="utf-8"?>
<ds:datastoreItem xmlns:ds="http://schemas.openxmlformats.org/officeDocument/2006/customXml" ds:itemID="{21050EF4-0C88-4619-B3BE-F222C61E7F29}">
  <ds:schemaRefs>
    <ds:schemaRef ds:uri="9e08ca3d-02e5-49e5-ac3f-ddf65e9d53cb"/>
    <ds:schemaRef ds:uri="http://purl.org/dc/elements/1.1/"/>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purl.org/dc/dcmitype/"/>
    <ds:schemaRef ds:uri="ea33289b-e463-45d0-b152-6ca9771e771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0BC8C26-C031-4F6F-A5AB-429ED2565C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08ca3d-02e5-49e5-ac3f-ddf65e9d53cb"/>
    <ds:schemaRef ds:uri="ea33289b-e463-45d0-b152-6ca9771e77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73301F5-3D44-4DDC-90B3-43B57C2BE366}">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825</TotalTime>
  <Words>405</Words>
  <Application>Microsoft Macintosh PowerPoint</Application>
  <PresentationFormat>On-screen Show (4:3)</PresentationFormat>
  <Paragraphs>93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Helvetica</vt:lpstr>
      <vt:lpstr>Arial</vt:lpstr>
      <vt:lpstr>Office Theme</vt:lpstr>
      <vt:lpstr>PowerPoint Presentation</vt:lpstr>
      <vt:lpstr>CSOTTE </vt:lpstr>
      <vt:lpstr>Outline</vt:lpstr>
      <vt:lpstr>What is Teacher Residency Model 2.0</vt:lpstr>
      <vt:lpstr> Benefits for schools </vt:lpstr>
      <vt:lpstr>Benefits for Residents</vt:lpstr>
      <vt:lpstr>Source of funding &amp; requirements</vt:lpstr>
      <vt:lpstr>Partnership exemplars of career pathways</vt:lpstr>
      <vt:lpstr>  “The interconnectedness of theory to practice reinforces best, research-based practices for teacher residents” (Guha, Hyler, Darling-Hammond, 2016)</vt:lpstr>
      <vt:lpstr> UTSA Residency model 2.0  Residencies with Northside ISD  Innovative coursework and technology  Support for TExES exam preparation  Opportunities for research with faculty  Residents participate in the Teacher Academy Learning Community  Graduate research assistant collaboration       </vt:lpstr>
      <vt:lpstr>Residency/Lab School 2.0</vt:lpstr>
      <vt:lpstr>Contact</vt:lpstr>
      <vt:lpstr>References</vt:lpstr>
      <vt:lpstr>Questions or Comments</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 Haga</dc:creator>
  <cp:lastModifiedBy>Martinez, Dr. Elda E.</cp:lastModifiedBy>
  <cp:revision>52</cp:revision>
  <dcterms:created xsi:type="dcterms:W3CDTF">2012-02-23T16:05:57Z</dcterms:created>
  <dcterms:modified xsi:type="dcterms:W3CDTF">2017-10-23T17:33:57Z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0x010100E1329F619BF3F44A9372EA4393708BFF</vt:lpwstr>
  </property>
  <property fmtid="{D5CDD505-2E9C-101B-9397-08002B2CF9AE}" pid="3" name="URL">
    <vt:lpwstr/>
  </property>
  <property fmtid="{D5CDD505-2E9C-101B-9397-08002B2CF9AE}" pid="4" name="DocumentSetDescription">
    <vt:lpwstr/>
  </property>
  <property fmtid="{D5CDD505-2E9C-101B-9397-08002B2CF9AE}" pid="5" name="_dlc_DocIdItemGuid">
    <vt:lpwstr>53d51fd0-922d-4dc6-a03e-88f407432a63</vt:lpwstr>
  </property>
</Properties>
</file>